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5"/>
  </p:notesMasterIdLst>
  <p:sldIdLst>
    <p:sldId id="257" r:id="rId2"/>
    <p:sldId id="310" r:id="rId3"/>
    <p:sldId id="311" r:id="rId4"/>
    <p:sldId id="312" r:id="rId5"/>
    <p:sldId id="309" r:id="rId6"/>
    <p:sldId id="313" r:id="rId7"/>
    <p:sldId id="258" r:id="rId8"/>
    <p:sldId id="320" r:id="rId9"/>
    <p:sldId id="321" r:id="rId10"/>
    <p:sldId id="322" r:id="rId11"/>
    <p:sldId id="323" r:id="rId12"/>
    <p:sldId id="262" r:id="rId13"/>
    <p:sldId id="263" r:id="rId14"/>
    <p:sldId id="264" r:id="rId15"/>
    <p:sldId id="286" r:id="rId16"/>
    <p:sldId id="267" r:id="rId17"/>
    <p:sldId id="272" r:id="rId18"/>
    <p:sldId id="266" r:id="rId19"/>
    <p:sldId id="261" r:id="rId20"/>
    <p:sldId id="259" r:id="rId21"/>
    <p:sldId id="270" r:id="rId22"/>
    <p:sldId id="287" r:id="rId23"/>
    <p:sldId id="288" r:id="rId24"/>
    <p:sldId id="289" r:id="rId25"/>
    <p:sldId id="290" r:id="rId26"/>
    <p:sldId id="328" r:id="rId27"/>
    <p:sldId id="329" r:id="rId28"/>
    <p:sldId id="330" r:id="rId29"/>
    <p:sldId id="331" r:id="rId30"/>
    <p:sldId id="332" r:id="rId31"/>
    <p:sldId id="271" r:id="rId32"/>
    <p:sldId id="268" r:id="rId33"/>
    <p:sldId id="283" r:id="rId34"/>
    <p:sldId id="285" r:id="rId35"/>
    <p:sldId id="273" r:id="rId36"/>
    <p:sldId id="269" r:id="rId37"/>
    <p:sldId id="274" r:id="rId38"/>
    <p:sldId id="275" r:id="rId39"/>
    <p:sldId id="276" r:id="rId40"/>
    <p:sldId id="277" r:id="rId41"/>
    <p:sldId id="278" r:id="rId42"/>
    <p:sldId id="279" r:id="rId43"/>
    <p:sldId id="280" r:id="rId44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33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128D9-991E-4B27-B52B-DD6A005E92E2}" type="datetimeFigureOut">
              <a:rPr lang="es-UY" smtClean="0"/>
              <a:pPr/>
              <a:t>13/03/2015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69E77-1178-49C0-B9EA-046C642EE071}" type="slidenum">
              <a:rPr lang="es-UY" smtClean="0"/>
              <a:pPr/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F66CE-40F7-4CB1-B636-598D7FE26868}" type="slidenum">
              <a:rPr lang="es-ES" smtClean="0"/>
              <a:pPr/>
              <a:t>2</a:t>
            </a:fld>
            <a:endParaRPr lang="es-E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UY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4" y="3810002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2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2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" y="3675529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3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9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E4A6D45-DAFD-4CE4-B66D-CD4F1CC49668}" type="datetimeFigureOut">
              <a:rPr lang="es-UY" smtClean="0"/>
              <a:pPr/>
              <a:t>13/03/2015</a:t>
            </a:fld>
            <a:endParaRPr lang="es-UY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UY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D0989E1-2421-4523-B255-3D2DC65EBCFF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6D45-DAFD-4CE4-B66D-CD4F1CC49668}" type="datetimeFigureOut">
              <a:rPr lang="es-UY" smtClean="0"/>
              <a:pPr/>
              <a:t>13/03/2015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89E1-2421-4523-B255-3D2DC65EBCFF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6D45-DAFD-4CE4-B66D-CD4F1CC49668}" type="datetimeFigureOut">
              <a:rPr lang="es-UY" smtClean="0"/>
              <a:pPr/>
              <a:t>13/03/2015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89E1-2421-4523-B255-3D2DC65EBCFF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6D45-DAFD-4CE4-B66D-CD4F1CC49668}" type="datetimeFigureOut">
              <a:rPr lang="es-UY" smtClean="0"/>
              <a:pPr/>
              <a:t>13/03/2015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89E1-2421-4523-B255-3D2DC65EBCFF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6D45-DAFD-4CE4-B66D-CD4F1CC49668}" type="datetimeFigureOut">
              <a:rPr lang="es-UY" smtClean="0"/>
              <a:pPr/>
              <a:t>13/03/2015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89E1-2421-4523-B255-3D2DC65EBCFF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6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6D45-DAFD-4CE4-B66D-CD4F1CC49668}" type="datetimeFigureOut">
              <a:rPr lang="es-UY" smtClean="0"/>
              <a:pPr/>
              <a:t>13/03/2015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89E1-2421-4523-B255-3D2DC65EBCFF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7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7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4A6D45-DAFD-4CE4-B66D-CD4F1CC49668}" type="datetimeFigureOut">
              <a:rPr lang="es-UY" smtClean="0"/>
              <a:pPr/>
              <a:t>13/03/2015</a:t>
            </a:fld>
            <a:endParaRPr lang="es-UY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0989E1-2421-4523-B255-3D2DC65EBCFF}" type="slidenum">
              <a:rPr lang="es-UY" smtClean="0"/>
              <a:pPr/>
              <a:t>‹Nº›</a:t>
            </a:fld>
            <a:endParaRPr lang="es-UY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E4A6D45-DAFD-4CE4-B66D-CD4F1CC49668}" type="datetimeFigureOut">
              <a:rPr lang="es-UY" smtClean="0"/>
              <a:pPr/>
              <a:t>13/03/2015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D0989E1-2421-4523-B255-3D2DC65EBCFF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6D45-DAFD-4CE4-B66D-CD4F1CC49668}" type="datetimeFigureOut">
              <a:rPr lang="es-UY" smtClean="0"/>
              <a:pPr/>
              <a:t>13/03/2015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89E1-2421-4523-B255-3D2DC65EBCFF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6D45-DAFD-4CE4-B66D-CD4F1CC49668}" type="datetimeFigureOut">
              <a:rPr lang="es-UY" smtClean="0"/>
              <a:pPr/>
              <a:t>13/03/2015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89E1-2421-4523-B255-3D2DC65EBCFF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6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10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A6D45-DAFD-4CE4-B66D-CD4F1CC49668}" type="datetimeFigureOut">
              <a:rPr lang="es-UY" smtClean="0"/>
              <a:pPr/>
              <a:t>13/03/2015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989E1-2421-4523-B255-3D2DC65EBCFF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20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2" y="308278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4" y="360248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2" y="440114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E4A6D45-DAFD-4CE4-B66D-CD4F1CC49668}" type="datetimeFigureOut">
              <a:rPr lang="es-UY" smtClean="0"/>
              <a:pPr/>
              <a:t>13/03/2015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UY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D0989E1-2421-4523-B255-3D2DC65EBCFF}" type="slidenum">
              <a:rPr lang="es-UY" smtClean="0"/>
              <a:pPr/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24" y="785794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s-UY" sz="4400" dirty="0"/>
              <a:t>CURSO </a:t>
            </a:r>
            <a:r>
              <a:rPr lang="es-UY" sz="4400" dirty="0" smtClean="0"/>
              <a:t>AUXILIAR ADMINISTRATIVO</a:t>
            </a:r>
            <a:br>
              <a:rPr lang="es-UY" sz="4400" dirty="0" smtClean="0"/>
            </a:br>
            <a:r>
              <a:rPr lang="es-UY" sz="4400" dirty="0" smtClean="0"/>
              <a:t/>
            </a:r>
            <a:br>
              <a:rPr lang="es-UY" sz="4400" dirty="0" smtClean="0"/>
            </a:br>
            <a:r>
              <a:rPr lang="es-UY" sz="4400" dirty="0" smtClean="0"/>
              <a:t>  </a:t>
            </a:r>
            <a:endParaRPr lang="es-ES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2056" name="Picture 8" descr="EducArte-2Tint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24400"/>
            <a:ext cx="3389312" cy="151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b="1" i="1" dirty="0" smtClean="0">
                <a:solidFill>
                  <a:srgbClr val="FF0000"/>
                </a:solidFill>
                <a:latin typeface="+mn-lt"/>
              </a:rPr>
              <a:t>DOCUMENTACION COMERCIAL</a:t>
            </a:r>
            <a:endParaRPr lang="es-ES" sz="2800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FUNCIONES DE LOS COMPROBANTES:</a:t>
            </a:r>
          </a:p>
          <a:p>
            <a:endParaRPr lang="es-ES" dirty="0" smtClean="0"/>
          </a:p>
          <a:p>
            <a:r>
              <a:rPr lang="es-ES" dirty="0" smtClean="0"/>
              <a:t>JURÍDICA, establecen las relaciones jurídicas entre las partes, así como sirven de prueba en caso de litigio.</a:t>
            </a:r>
          </a:p>
          <a:p>
            <a:endParaRPr lang="es-ES" dirty="0" smtClean="0"/>
          </a:p>
          <a:p>
            <a:r>
              <a:rPr lang="es-ES" dirty="0" smtClean="0"/>
              <a:t>IMPOSITIVA, sirven al comerciante para probar la veracidad de las declaraciones juradas, así como los fiscalizadores pueden controlar los montos imponibles de los sujetos pasivos.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i="1" dirty="0" smtClean="0">
                <a:solidFill>
                  <a:srgbClr val="FF0000"/>
                </a:solidFill>
              </a:rPr>
              <a:t>DOCUMENTACION COMERCIAL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dirty="0" smtClean="0"/>
              <a:t>DOS GRANDES GRUPOS :</a:t>
            </a:r>
          </a:p>
          <a:p>
            <a:endParaRPr lang="es-ES" sz="3200" dirty="0" smtClean="0"/>
          </a:p>
          <a:p>
            <a:r>
              <a:rPr lang="es-ES" sz="3200" dirty="0" smtClean="0"/>
              <a:t>DOCUMENTOS PROBATORIOS O COMPROBANTES.</a:t>
            </a:r>
          </a:p>
          <a:p>
            <a:endParaRPr lang="es-ES" sz="3200" dirty="0" smtClean="0"/>
          </a:p>
          <a:p>
            <a:r>
              <a:rPr lang="es-ES" sz="3200" dirty="0" smtClean="0"/>
              <a:t>TÍTULOS DE CRÉDITO</a:t>
            </a:r>
            <a:endParaRPr lang="es-E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2844" y="500042"/>
            <a:ext cx="878687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s-UY" altLang="zh-CN" sz="2400" b="1" dirty="0">
                <a:ea typeface="SimSun" pitchFamily="2" charset="-122"/>
              </a:rPr>
              <a:t>Tipos de </a:t>
            </a:r>
            <a:r>
              <a:rPr lang="es-UY" altLang="zh-CN" sz="2400" b="1" i="1" u="sng" dirty="0">
                <a:ea typeface="SimSun" pitchFamily="2" charset="-122"/>
              </a:rPr>
              <a:t>COMPROBANTES:</a:t>
            </a:r>
          </a:p>
          <a:p>
            <a:endParaRPr lang="es-ES" altLang="zh-CN" sz="2000" b="1" dirty="0">
              <a:ea typeface="SimSun" pitchFamily="2" charset="-122"/>
            </a:endParaRPr>
          </a:p>
          <a:p>
            <a:pPr algn="just"/>
            <a:r>
              <a:rPr lang="es-UY" altLang="zh-CN" sz="2400" b="1" dirty="0" smtClean="0">
                <a:solidFill>
                  <a:srgbClr val="FF0000"/>
                </a:solidFill>
                <a:ea typeface="SimSun" pitchFamily="2" charset="-122"/>
              </a:rPr>
              <a:t>FACTURA / CREDITO:</a:t>
            </a:r>
            <a:r>
              <a:rPr lang="es-UY" altLang="zh-CN" sz="2400" dirty="0" smtClean="0">
                <a:ea typeface="SimSun" pitchFamily="2" charset="-122"/>
              </a:rPr>
              <a:t> </a:t>
            </a:r>
            <a:r>
              <a:rPr lang="es-UY" altLang="zh-CN" sz="2400" dirty="0">
                <a:ea typeface="SimSun" pitchFamily="2" charset="-122"/>
              </a:rPr>
              <a:t>Documenta las </a:t>
            </a:r>
            <a:r>
              <a:rPr lang="es-UY" altLang="zh-CN" sz="2400" u="sng" dirty="0">
                <a:ea typeface="SimSun" pitchFamily="2" charset="-122"/>
              </a:rPr>
              <a:t>ventas a crédito</a:t>
            </a:r>
            <a:r>
              <a:rPr lang="es-UY" altLang="zh-CN" sz="2400" dirty="0">
                <a:ea typeface="SimSun" pitchFamily="2" charset="-122"/>
              </a:rPr>
              <a:t> de la empresa, tanto las realizadas en cuenta corriente, como con conforme. (se puede utilizar la palabra “DEBE</a:t>
            </a:r>
            <a:r>
              <a:rPr lang="es-UY" altLang="zh-CN" sz="2400" dirty="0" smtClean="0">
                <a:ea typeface="SimSun" pitchFamily="2" charset="-122"/>
              </a:rPr>
              <a:t>”, “CREDITO” </a:t>
            </a:r>
            <a:r>
              <a:rPr lang="es-UY" altLang="zh-CN" sz="2400" dirty="0">
                <a:ea typeface="SimSun" pitchFamily="2" charset="-122"/>
              </a:rPr>
              <a:t>ó “FACTURA)</a:t>
            </a:r>
          </a:p>
          <a:p>
            <a:pPr algn="just"/>
            <a:endParaRPr lang="es-ES" altLang="zh-CN" sz="2400" dirty="0">
              <a:ea typeface="SimSun" pitchFamily="2" charset="-122"/>
            </a:endParaRPr>
          </a:p>
          <a:p>
            <a:pPr algn="just"/>
            <a:r>
              <a:rPr lang="es-UY" altLang="zh-CN" sz="2400" b="1" dirty="0">
                <a:solidFill>
                  <a:srgbClr val="FF0000"/>
                </a:solidFill>
                <a:ea typeface="SimSun" pitchFamily="2" charset="-122"/>
              </a:rPr>
              <a:t>BOLETA CONTADO</a:t>
            </a:r>
            <a:r>
              <a:rPr lang="es-UY" altLang="zh-CN" sz="2400" dirty="0">
                <a:solidFill>
                  <a:srgbClr val="FF0000"/>
                </a:solidFill>
                <a:ea typeface="SimSun" pitchFamily="2" charset="-122"/>
              </a:rPr>
              <a:t>:</a:t>
            </a:r>
            <a:r>
              <a:rPr lang="es-UY" altLang="zh-CN" sz="2400" dirty="0">
                <a:ea typeface="SimSun" pitchFamily="2" charset="-122"/>
              </a:rPr>
              <a:t> Documenta las </a:t>
            </a:r>
            <a:r>
              <a:rPr lang="es-UY" altLang="zh-CN" sz="2400" u="sng" dirty="0">
                <a:ea typeface="SimSun" pitchFamily="2" charset="-122"/>
              </a:rPr>
              <a:t>ventas al contado </a:t>
            </a:r>
            <a:r>
              <a:rPr lang="es-UY" altLang="zh-CN" sz="2400" dirty="0">
                <a:ea typeface="SimSun" pitchFamily="2" charset="-122"/>
              </a:rPr>
              <a:t>de la empresa. (Se identifica como “CONTADO”)</a:t>
            </a:r>
          </a:p>
          <a:p>
            <a:pPr algn="just"/>
            <a:endParaRPr lang="es-ES" altLang="zh-CN" sz="2400" dirty="0">
              <a:ea typeface="SimSun" pitchFamily="2" charset="-122"/>
            </a:endParaRPr>
          </a:p>
          <a:p>
            <a:pPr algn="just"/>
            <a:r>
              <a:rPr lang="es-UY" altLang="zh-CN" sz="2400" b="1" dirty="0">
                <a:solidFill>
                  <a:srgbClr val="FF0000"/>
                </a:solidFill>
                <a:ea typeface="SimSun" pitchFamily="2" charset="-122"/>
              </a:rPr>
              <a:t>NOTA DE CRÉDITO</a:t>
            </a:r>
            <a:r>
              <a:rPr lang="es-UY" altLang="zh-CN" sz="2400" dirty="0">
                <a:ea typeface="SimSun" pitchFamily="2" charset="-122"/>
              </a:rPr>
              <a:t>: Documenta  </a:t>
            </a:r>
            <a:r>
              <a:rPr lang="es-UY" altLang="zh-CN" sz="2400" u="sng" dirty="0">
                <a:ea typeface="SimSun" pitchFamily="2" charset="-122"/>
              </a:rPr>
              <a:t>devoluciones de mercadería </a:t>
            </a:r>
            <a:r>
              <a:rPr lang="es-UY" altLang="zh-CN" sz="2400" dirty="0">
                <a:ea typeface="SimSun" pitchFamily="2" charset="-122"/>
              </a:rPr>
              <a:t>por parte de nuestros clientes, </a:t>
            </a:r>
            <a:r>
              <a:rPr lang="es-UY" altLang="zh-CN" sz="2400" u="sng" dirty="0">
                <a:ea typeface="SimSun" pitchFamily="2" charset="-122"/>
              </a:rPr>
              <a:t>rebajas especiales </a:t>
            </a:r>
            <a:r>
              <a:rPr lang="es-UY" altLang="zh-CN" sz="2400" dirty="0">
                <a:ea typeface="SimSun" pitchFamily="2" charset="-122"/>
              </a:rPr>
              <a:t>hechas con posterioridad a la facturación, </a:t>
            </a:r>
            <a:r>
              <a:rPr lang="es-UY" altLang="zh-CN" sz="2400" u="sng" dirty="0">
                <a:ea typeface="SimSun" pitchFamily="2" charset="-122"/>
              </a:rPr>
              <a:t>o errores de facturación en cantidades mayores a las que correspondía</a:t>
            </a:r>
            <a:r>
              <a:rPr lang="es-UY" altLang="zh-CN" sz="2400" dirty="0">
                <a:ea typeface="SimSun" pitchFamily="2" charset="-122"/>
              </a:rPr>
              <a:t>. Implican una disminución de la deuda de mi cliente.</a:t>
            </a:r>
          </a:p>
          <a:p>
            <a:pPr algn="just"/>
            <a:endParaRPr lang="es-ES" altLang="zh-CN" sz="2200" dirty="0"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14282" y="548580"/>
            <a:ext cx="878687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UY" altLang="zh-CN" sz="2400" b="1" dirty="0" smtClean="0">
                <a:ea typeface="SimSun" pitchFamily="2" charset="-122"/>
              </a:rPr>
              <a:t>Tipos de </a:t>
            </a:r>
            <a:r>
              <a:rPr lang="es-UY" altLang="zh-CN" sz="2400" b="1" i="1" u="sng" dirty="0" smtClean="0">
                <a:ea typeface="SimSun" pitchFamily="2" charset="-122"/>
              </a:rPr>
              <a:t>COMPROBANTES:</a:t>
            </a:r>
          </a:p>
          <a:p>
            <a:endParaRPr lang="es-UY" altLang="zh-CN" sz="2000" b="1" dirty="0" smtClean="0">
              <a:solidFill>
                <a:srgbClr val="FF0000"/>
              </a:solidFill>
              <a:ea typeface="SimSun" pitchFamily="2" charset="-122"/>
            </a:endParaRPr>
          </a:p>
          <a:p>
            <a:pPr algn="just"/>
            <a:r>
              <a:rPr lang="es-UY" altLang="zh-CN" sz="2400" b="1" dirty="0" smtClean="0">
                <a:solidFill>
                  <a:srgbClr val="FF0000"/>
                </a:solidFill>
                <a:ea typeface="SimSun" pitchFamily="2" charset="-122"/>
              </a:rPr>
              <a:t>DEVOLUCION CONTADO</a:t>
            </a:r>
            <a:r>
              <a:rPr lang="es-UY" altLang="zh-CN" sz="2400" dirty="0" smtClean="0">
                <a:ea typeface="SimSun" pitchFamily="2" charset="-122"/>
              </a:rPr>
              <a:t>: Documenta  </a:t>
            </a:r>
            <a:r>
              <a:rPr lang="es-UY" altLang="zh-CN" sz="2400" u="sng" dirty="0" smtClean="0">
                <a:ea typeface="SimSun" pitchFamily="2" charset="-122"/>
              </a:rPr>
              <a:t>devoluciones de mercadería</a:t>
            </a:r>
            <a:r>
              <a:rPr lang="es-UY" altLang="zh-CN" sz="2400" dirty="0" smtClean="0">
                <a:ea typeface="SimSun" pitchFamily="2" charset="-122"/>
              </a:rPr>
              <a:t>, </a:t>
            </a:r>
            <a:r>
              <a:rPr lang="es-UY" altLang="zh-CN" sz="2400" u="sng" dirty="0" smtClean="0">
                <a:ea typeface="SimSun" pitchFamily="2" charset="-122"/>
              </a:rPr>
              <a:t>rebajas especiales </a:t>
            </a:r>
            <a:r>
              <a:rPr lang="es-UY" altLang="zh-CN" sz="2400" dirty="0" smtClean="0">
                <a:ea typeface="SimSun" pitchFamily="2" charset="-122"/>
              </a:rPr>
              <a:t>hechas con posterioridad a la facturación, </a:t>
            </a:r>
            <a:r>
              <a:rPr lang="es-UY" altLang="zh-CN" sz="2400" u="sng" dirty="0" smtClean="0">
                <a:ea typeface="SimSun" pitchFamily="2" charset="-122"/>
              </a:rPr>
              <a:t>o errores de facturación en cantidades mayores a las que correspondía</a:t>
            </a:r>
            <a:r>
              <a:rPr lang="es-UY" altLang="zh-CN" sz="2400" dirty="0" smtClean="0">
                <a:ea typeface="SimSun" pitchFamily="2" charset="-122"/>
              </a:rPr>
              <a:t>. Implican la devolución del dinero pago en ocasión de la compra contado.</a:t>
            </a:r>
          </a:p>
          <a:p>
            <a:pPr algn="just"/>
            <a:endParaRPr lang="es-UY" altLang="zh-CN" sz="2400" b="1" dirty="0" smtClean="0">
              <a:solidFill>
                <a:srgbClr val="FF0000"/>
              </a:solidFill>
              <a:ea typeface="SimSun" pitchFamily="2" charset="-122"/>
            </a:endParaRPr>
          </a:p>
          <a:p>
            <a:pPr algn="just"/>
            <a:r>
              <a:rPr lang="es-UY" altLang="zh-CN" sz="2400" b="1" dirty="0" smtClean="0">
                <a:solidFill>
                  <a:srgbClr val="FF0000"/>
                </a:solidFill>
                <a:ea typeface="SimSun" pitchFamily="2" charset="-122"/>
              </a:rPr>
              <a:t>RECIBO </a:t>
            </a:r>
            <a:r>
              <a:rPr lang="es-UY" altLang="zh-CN" sz="2400" b="1" dirty="0">
                <a:solidFill>
                  <a:srgbClr val="FF0000"/>
                </a:solidFill>
                <a:ea typeface="SimSun" pitchFamily="2" charset="-122"/>
              </a:rPr>
              <a:t>OFICIAL</a:t>
            </a:r>
            <a:r>
              <a:rPr lang="es-UY" altLang="zh-CN" sz="2400" dirty="0">
                <a:ea typeface="SimSun" pitchFamily="2" charset="-122"/>
              </a:rPr>
              <a:t>: Documento probatorio de la recepción de dinero o cheques en pago de </a:t>
            </a:r>
            <a:r>
              <a:rPr lang="es-UY" altLang="zh-CN" sz="2400" dirty="0" smtClean="0">
                <a:ea typeface="SimSun" pitchFamily="2" charset="-122"/>
              </a:rPr>
              <a:t>deudas, originadas por facturas Crédito y/o Notas de Débito.</a:t>
            </a:r>
            <a:endParaRPr lang="es-UY" altLang="zh-CN" sz="2400" dirty="0">
              <a:ea typeface="SimSun" pitchFamily="2" charset="-122"/>
            </a:endParaRPr>
          </a:p>
          <a:p>
            <a:pPr algn="just"/>
            <a:endParaRPr lang="es-UY" altLang="zh-CN" sz="2400" b="1" dirty="0" smtClean="0">
              <a:solidFill>
                <a:srgbClr val="FF0000"/>
              </a:solidFill>
              <a:ea typeface="SimSun" pitchFamily="2" charset="-122"/>
            </a:endParaRPr>
          </a:p>
          <a:p>
            <a:pPr algn="just"/>
            <a:r>
              <a:rPr lang="es-UY" altLang="zh-CN" sz="2400" b="1" dirty="0" smtClean="0">
                <a:solidFill>
                  <a:srgbClr val="FF0000"/>
                </a:solidFill>
                <a:ea typeface="SimSun" pitchFamily="2" charset="-122"/>
              </a:rPr>
              <a:t>NOTA DE DEBITO</a:t>
            </a:r>
            <a:r>
              <a:rPr lang="es-UY" altLang="zh-CN" sz="2400" dirty="0" smtClean="0">
                <a:ea typeface="SimSun" pitchFamily="2" charset="-122"/>
              </a:rPr>
              <a:t>: </a:t>
            </a:r>
            <a:r>
              <a:rPr lang="es-ES" altLang="zh-CN" sz="2400" dirty="0" smtClean="0">
                <a:ea typeface="SimSun" pitchFamily="2" charset="-122"/>
              </a:rPr>
              <a:t>Este documento incrementa el valor de la deuda o saldo de la cuenta, ya sea por un </a:t>
            </a:r>
            <a:r>
              <a:rPr lang="es-ES" altLang="zh-CN" sz="2400" u="sng" dirty="0" smtClean="0">
                <a:ea typeface="SimSun" pitchFamily="2" charset="-122"/>
              </a:rPr>
              <a:t>error en la facturación</a:t>
            </a:r>
            <a:r>
              <a:rPr lang="es-ES" altLang="zh-CN" sz="2400" dirty="0" smtClean="0">
                <a:ea typeface="SimSun" pitchFamily="2" charset="-122"/>
              </a:rPr>
              <a:t>, </a:t>
            </a:r>
            <a:r>
              <a:rPr lang="es-ES" altLang="zh-CN" sz="2400" u="sng" dirty="0" smtClean="0">
                <a:ea typeface="SimSun" pitchFamily="2" charset="-122"/>
              </a:rPr>
              <a:t>interés por mora en el pago</a:t>
            </a:r>
            <a:r>
              <a:rPr lang="es-ES" altLang="zh-CN" sz="2400" dirty="0" smtClean="0">
                <a:ea typeface="SimSun" pitchFamily="2" charset="-122"/>
              </a:rPr>
              <a:t>, o cualquier otra circunstancia que signifique el incremento del saldo de una cuenta.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5720" y="477166"/>
            <a:ext cx="8715436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UY" altLang="zh-CN" sz="2400" b="1" dirty="0" smtClean="0">
                <a:ea typeface="SimSun" pitchFamily="2" charset="-122"/>
              </a:rPr>
              <a:t>Tipos de </a:t>
            </a:r>
            <a:r>
              <a:rPr lang="es-UY" altLang="zh-CN" sz="2400" b="1" i="1" u="sng" dirty="0" smtClean="0">
                <a:ea typeface="SimSun" pitchFamily="2" charset="-122"/>
              </a:rPr>
              <a:t>COMPROBANTES:</a:t>
            </a:r>
          </a:p>
          <a:p>
            <a:endParaRPr lang="es-UY" altLang="zh-CN" sz="2000" b="1" dirty="0" smtClean="0">
              <a:solidFill>
                <a:srgbClr val="FF0000"/>
              </a:solidFill>
              <a:ea typeface="SimSun" pitchFamily="2" charset="-122"/>
            </a:endParaRPr>
          </a:p>
          <a:p>
            <a:pPr algn="just"/>
            <a:r>
              <a:rPr lang="es-UY" altLang="zh-CN" sz="2400" b="1" dirty="0" smtClean="0">
                <a:solidFill>
                  <a:srgbClr val="FF0000"/>
                </a:solidFill>
                <a:ea typeface="SimSun" pitchFamily="2" charset="-122"/>
              </a:rPr>
              <a:t>REMITO</a:t>
            </a:r>
            <a:r>
              <a:rPr lang="es-UY" altLang="zh-CN" sz="2400" dirty="0" smtClean="0">
                <a:ea typeface="SimSun" pitchFamily="2" charset="-122"/>
              </a:rPr>
              <a:t>: Documento que </a:t>
            </a:r>
            <a:r>
              <a:rPr lang="es-UY" altLang="zh-CN" sz="2400" u="sng" dirty="0" smtClean="0">
                <a:ea typeface="SimSun" pitchFamily="2" charset="-122"/>
              </a:rPr>
              <a:t>acompaña el movimiento de mercaderías pendientes de facturar</a:t>
            </a:r>
            <a:r>
              <a:rPr lang="es-UY" altLang="zh-CN" sz="2400" dirty="0" smtClean="0">
                <a:ea typeface="SimSun" pitchFamily="2" charset="-122"/>
              </a:rPr>
              <a:t>. A fin de cada mes todos los remitos del mes deben facturarse tanto sea por Factura o Contado, para que no quede ninguna mercadería que se entrego al cliente sin facturar, ya que la DGI cobra los impuestos por el criterio de lo devengado (cuando entrego la mercadería y no cuando la cobro efectivamente).</a:t>
            </a:r>
            <a:endParaRPr lang="es-ES" altLang="zh-CN" sz="2400" dirty="0" smtClean="0">
              <a:ea typeface="SimSun" pitchFamily="2" charset="-122"/>
            </a:endParaRPr>
          </a:p>
          <a:p>
            <a:pPr algn="just"/>
            <a:endParaRPr lang="es-UY" altLang="zh-CN" sz="2400" b="1" dirty="0" smtClean="0">
              <a:solidFill>
                <a:srgbClr val="FF0000"/>
              </a:solidFill>
              <a:ea typeface="SimSun" pitchFamily="2" charset="-122"/>
            </a:endParaRPr>
          </a:p>
          <a:p>
            <a:pPr algn="just"/>
            <a:r>
              <a:rPr lang="es-UY" altLang="zh-CN" sz="2400" b="1" dirty="0" smtClean="0">
                <a:solidFill>
                  <a:srgbClr val="FF0000"/>
                </a:solidFill>
                <a:ea typeface="SimSun" pitchFamily="2" charset="-122"/>
              </a:rPr>
              <a:t>TICKETS MAQUINA REGISTRADORA</a:t>
            </a:r>
            <a:r>
              <a:rPr lang="es-UY" altLang="zh-CN" sz="2400" dirty="0" smtClean="0">
                <a:ea typeface="SimSun" pitchFamily="2" charset="-122"/>
              </a:rPr>
              <a:t>: Documenta las </a:t>
            </a:r>
            <a:r>
              <a:rPr lang="es-UY" altLang="zh-CN" sz="2400" u="sng" dirty="0" smtClean="0">
                <a:ea typeface="SimSun" pitchFamily="2" charset="-122"/>
              </a:rPr>
              <a:t>ventas al contado </a:t>
            </a:r>
            <a:r>
              <a:rPr lang="es-UY" altLang="zh-CN" sz="2400" dirty="0" smtClean="0">
                <a:ea typeface="SimSun" pitchFamily="2" charset="-122"/>
              </a:rPr>
              <a:t>de la empresa. Sustituye al comprobante CONTADO, cuando se utiliza máquina registradora.</a:t>
            </a:r>
          </a:p>
          <a:p>
            <a:pPr algn="just"/>
            <a:endParaRPr lang="es-UY" altLang="zh-CN" sz="2400" dirty="0" smtClean="0">
              <a:ea typeface="SimSun" pitchFamily="2" charset="-122"/>
            </a:endParaRPr>
          </a:p>
          <a:p>
            <a:pPr algn="just"/>
            <a:r>
              <a:rPr lang="es-UY" altLang="zh-CN" sz="2400" b="1" dirty="0" smtClean="0">
                <a:solidFill>
                  <a:srgbClr val="FF0000"/>
                </a:solidFill>
                <a:ea typeface="SimSun" pitchFamily="2" charset="-122"/>
              </a:rPr>
              <a:t>RESGUARDOS</a:t>
            </a:r>
            <a:r>
              <a:rPr lang="es-UY" altLang="zh-CN" sz="2400" dirty="0" smtClean="0">
                <a:ea typeface="SimSun" pitchFamily="2" charset="-122"/>
              </a:rPr>
              <a:t>: Documenta la </a:t>
            </a:r>
            <a:r>
              <a:rPr lang="es-UY" altLang="zh-CN" sz="2400" u="sng" dirty="0" smtClean="0">
                <a:ea typeface="SimSun" pitchFamily="2" charset="-122"/>
              </a:rPr>
              <a:t>retención de dinero </a:t>
            </a:r>
            <a:r>
              <a:rPr lang="es-UY" altLang="zh-CN" sz="2400" dirty="0" smtClean="0">
                <a:ea typeface="SimSun" pitchFamily="2" charset="-122"/>
              </a:rPr>
              <a:t>que realiza una empresa a otra, por orden de </a:t>
            </a:r>
            <a:r>
              <a:rPr lang="es-UY" altLang="zh-CN" sz="2400" dirty="0" err="1" smtClean="0">
                <a:ea typeface="SimSun" pitchFamily="2" charset="-122"/>
              </a:rPr>
              <a:t>dgi</a:t>
            </a:r>
            <a:r>
              <a:rPr lang="es-UY" altLang="zh-CN" sz="2400" dirty="0" smtClean="0">
                <a:ea typeface="SimSun" pitchFamily="2" charset="-122"/>
              </a:rPr>
              <a:t> en calidad de responsable, </a:t>
            </a:r>
            <a:r>
              <a:rPr lang="es-UY" altLang="zh-CN" sz="2400" u="sng" dirty="0" smtClean="0">
                <a:ea typeface="SimSun" pitchFamily="2" charset="-122"/>
              </a:rPr>
              <a:t>que luego debe volcar a la </a:t>
            </a:r>
            <a:r>
              <a:rPr lang="es-UY" altLang="zh-CN" sz="2400" u="sng" dirty="0" err="1" smtClean="0">
                <a:ea typeface="SimSun" pitchFamily="2" charset="-122"/>
              </a:rPr>
              <a:t>dgi</a:t>
            </a:r>
            <a:r>
              <a:rPr lang="es-UY" altLang="zh-CN" sz="2400" dirty="0" smtClean="0">
                <a:ea typeface="SimSun" pitchFamily="2" charset="-122"/>
              </a:rPr>
              <a:t> en su nombre.</a:t>
            </a:r>
            <a:endParaRPr lang="es-UY" altLang="zh-CN" sz="2000" b="1" dirty="0" smtClean="0">
              <a:solidFill>
                <a:srgbClr val="FF0000"/>
              </a:solidFill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2844" y="714356"/>
            <a:ext cx="878684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UY" altLang="zh-CN" sz="2400" b="1" i="1" u="sng" dirty="0" smtClean="0">
                <a:ea typeface="SimSun" pitchFamily="2" charset="-122"/>
              </a:rPr>
              <a:t>COMPROBANTE  FISCAL  ELECTRONICO</a:t>
            </a:r>
            <a:r>
              <a:rPr lang="es-UY" altLang="zh-CN" sz="2400" b="1" dirty="0" smtClean="0">
                <a:ea typeface="SimSun" pitchFamily="2" charset="-122"/>
              </a:rPr>
              <a:t>  (CFE):</a:t>
            </a:r>
          </a:p>
          <a:p>
            <a:pPr algn="just"/>
            <a:endParaRPr lang="es-UY" altLang="zh-CN" b="1" dirty="0" smtClean="0">
              <a:solidFill>
                <a:srgbClr val="FF0000"/>
              </a:solidFill>
              <a:ea typeface="SimSun" pitchFamily="2" charset="-122"/>
            </a:endParaRPr>
          </a:p>
          <a:p>
            <a:pPr algn="just"/>
            <a:endParaRPr lang="es-UY" altLang="zh-CN" b="1" dirty="0" smtClean="0">
              <a:solidFill>
                <a:srgbClr val="FF0000"/>
              </a:solidFill>
              <a:ea typeface="SimSun" pitchFamily="2" charset="-122"/>
            </a:endParaRPr>
          </a:p>
          <a:p>
            <a:pPr algn="just"/>
            <a:endParaRPr lang="es-UY" altLang="zh-CN" b="1" dirty="0" smtClean="0">
              <a:solidFill>
                <a:srgbClr val="FF0000"/>
              </a:solidFill>
              <a:ea typeface="SimSun" pitchFamily="2" charset="-122"/>
            </a:endParaRPr>
          </a:p>
          <a:p>
            <a:pPr algn="just"/>
            <a:endParaRPr lang="es-UY" altLang="zh-CN" b="1" dirty="0" smtClean="0">
              <a:solidFill>
                <a:srgbClr val="FF0000"/>
              </a:solidFill>
              <a:ea typeface="SimSun" pitchFamily="2" charset="-122"/>
            </a:endParaRPr>
          </a:p>
          <a:p>
            <a:pPr algn="just"/>
            <a:endParaRPr lang="es-UY" altLang="zh-CN" b="1" dirty="0" smtClean="0">
              <a:solidFill>
                <a:srgbClr val="FF0000"/>
              </a:solidFill>
              <a:ea typeface="SimSun" pitchFamily="2" charset="-122"/>
            </a:endParaRPr>
          </a:p>
          <a:p>
            <a:pPr algn="just"/>
            <a:r>
              <a:rPr lang="es-UY" altLang="zh-CN" sz="2400" dirty="0" smtClean="0">
                <a:ea typeface="SimSun" pitchFamily="2" charset="-122"/>
              </a:rPr>
              <a:t>Es la nueva forma de documentar transacciones, donde no es necesaria la existencia del papel. Electrónicamente se emite el comprobante, y quién lo emite, envía en el momento una copia a DGI y otra copia al cliente.</a:t>
            </a:r>
          </a:p>
          <a:p>
            <a:pPr algn="just"/>
            <a:endParaRPr lang="es-UY" altLang="zh-CN" sz="2400" dirty="0" smtClean="0">
              <a:ea typeface="SimSun" pitchFamily="2" charset="-122"/>
            </a:endParaRPr>
          </a:p>
          <a:p>
            <a:pPr algn="just"/>
            <a:r>
              <a:rPr lang="es-UY" altLang="zh-CN" sz="2400" b="1" dirty="0" smtClean="0">
                <a:solidFill>
                  <a:srgbClr val="FF0000"/>
                </a:solidFill>
                <a:ea typeface="SimSun" pitchFamily="2" charset="-122"/>
              </a:rPr>
              <a:t>E-FACTURA (contado o crédito), </a:t>
            </a:r>
            <a:r>
              <a:rPr lang="es-UY" altLang="zh-CN" sz="2400" b="1" dirty="0" smtClean="0">
                <a:solidFill>
                  <a:srgbClr val="00B050"/>
                </a:solidFill>
                <a:ea typeface="SimSun" pitchFamily="2" charset="-122"/>
              </a:rPr>
              <a:t>NOTA DE CREDITO DE E-FACTURA,</a:t>
            </a:r>
            <a:r>
              <a:rPr lang="es-UY" altLang="zh-CN" sz="2400" b="1" dirty="0" smtClean="0">
                <a:solidFill>
                  <a:srgbClr val="FF0000"/>
                </a:solidFill>
                <a:ea typeface="SimSun" pitchFamily="2" charset="-122"/>
              </a:rPr>
              <a:t> </a:t>
            </a:r>
            <a:r>
              <a:rPr lang="es-UY" altLang="zh-CN" sz="2400" b="1" dirty="0" smtClean="0">
                <a:solidFill>
                  <a:srgbClr val="002060"/>
                </a:solidFill>
                <a:ea typeface="SimSun" pitchFamily="2" charset="-122"/>
              </a:rPr>
              <a:t>NOTA DEBITO DE E-FACTURA </a:t>
            </a:r>
          </a:p>
          <a:p>
            <a:pPr algn="just"/>
            <a:endParaRPr lang="es-UY" altLang="zh-CN" sz="2400" b="1" dirty="0" smtClean="0">
              <a:solidFill>
                <a:srgbClr val="002060"/>
              </a:solidFill>
              <a:ea typeface="SimSun" pitchFamily="2" charset="-122"/>
            </a:endParaRPr>
          </a:p>
          <a:p>
            <a:pPr algn="just"/>
            <a:r>
              <a:rPr lang="es-UY" altLang="zh-CN" sz="2400" b="1" dirty="0" smtClean="0">
                <a:solidFill>
                  <a:srgbClr val="FF0000"/>
                </a:solidFill>
                <a:ea typeface="SimSun" pitchFamily="2" charset="-122"/>
              </a:rPr>
              <a:t>E-TICKET, </a:t>
            </a:r>
            <a:r>
              <a:rPr lang="es-UY" altLang="zh-CN" sz="2400" b="1" dirty="0" smtClean="0">
                <a:solidFill>
                  <a:srgbClr val="00B050"/>
                </a:solidFill>
                <a:ea typeface="SimSun" pitchFamily="2" charset="-122"/>
              </a:rPr>
              <a:t>NOTA DE CREDITO DE E-FACTURA, </a:t>
            </a:r>
            <a:r>
              <a:rPr lang="es-UY" altLang="zh-CN" sz="2400" b="1" dirty="0" smtClean="0">
                <a:solidFill>
                  <a:srgbClr val="002060"/>
                </a:solidFill>
                <a:ea typeface="SimSun" pitchFamily="2" charset="-122"/>
              </a:rPr>
              <a:t>NOTA DEBITO DE E-FACTURA</a:t>
            </a:r>
            <a:endParaRPr lang="es-ES" altLang="zh-CN" sz="2400" dirty="0">
              <a:ea typeface="SimSun" pitchFamily="2" charset="-122"/>
            </a:endParaRPr>
          </a:p>
        </p:txBody>
      </p:sp>
      <p:pic>
        <p:nvPicPr>
          <p:cNvPr id="3" name="2 Imagen" descr="E Factur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357298"/>
            <a:ext cx="3701278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714620"/>
            <a:ext cx="89297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FORMALIDADES DE LOS COMPROBANTES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57158" y="571480"/>
            <a:ext cx="464347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UY" sz="2000" b="1" dirty="0" smtClean="0"/>
              <a:t>CABEZAL: nombre, domicilio</a:t>
            </a:r>
            <a:endParaRPr lang="es-UY" sz="2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643306" y="5143512"/>
            <a:ext cx="178595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UY" sz="2000" b="1" dirty="0" smtClean="0"/>
              <a:t>CODIGO QR</a:t>
            </a:r>
            <a:endParaRPr lang="es-UY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715008" y="642918"/>
            <a:ext cx="314327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UY" sz="2000" b="1" dirty="0" smtClean="0"/>
              <a:t>RUT de la Empresa</a:t>
            </a:r>
            <a:endParaRPr lang="es-UY" sz="2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29454" y="1928802"/>
            <a:ext cx="1785950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UY" sz="2000" b="1" dirty="0" smtClean="0"/>
              <a:t>FECHA</a:t>
            </a:r>
            <a:endParaRPr lang="es-UY" sz="2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857488" y="4572008"/>
            <a:ext cx="3714776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UY" sz="2000" b="1" dirty="0" smtClean="0"/>
              <a:t>FECHA DE VENCIMIENTO</a:t>
            </a:r>
            <a:endParaRPr lang="es-UY" sz="2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500298" y="1428736"/>
            <a:ext cx="228601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UY" sz="2000" b="1" dirty="0" smtClean="0"/>
              <a:t>Recuadro RUT, MONOTRIBUTO, ó LIT.E</a:t>
            </a:r>
            <a:endParaRPr lang="es-UY" sz="20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28596" y="5643578"/>
            <a:ext cx="2071702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UY" sz="2000" b="1" dirty="0" smtClean="0"/>
              <a:t>PIE DE IMPRENTA</a:t>
            </a:r>
            <a:endParaRPr lang="es-UY" sz="20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143372" y="6000768"/>
            <a:ext cx="4714908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UY" sz="2000" b="1" dirty="0" smtClean="0"/>
              <a:t>IDENTIFICACION DE LAS VIAS</a:t>
            </a:r>
            <a:endParaRPr lang="es-UY" sz="20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500298" y="3929066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dirty="0" smtClean="0">
                <a:solidFill>
                  <a:srgbClr val="FF3300"/>
                </a:solidFill>
              </a:rPr>
              <a:t>(Resolución DGI N° 688/92)</a:t>
            </a:r>
            <a:endParaRPr lang="es-UY" sz="2000" b="1" dirty="0">
              <a:solidFill>
                <a:srgbClr val="FF33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500694" y="1285860"/>
            <a:ext cx="3357554" cy="40011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UY" sz="2000" b="1" dirty="0" smtClean="0"/>
              <a:t>Tipo de Comprobante</a:t>
            </a:r>
            <a:endParaRPr lang="es-UY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0034" y="2643182"/>
            <a:ext cx="62865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TENER EN CUENTA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5720" y="571480"/>
            <a:ext cx="2357454" cy="16312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UY" sz="2000" b="1" dirty="0" smtClean="0"/>
              <a:t>Para imprimir documentación, hay que solicitar constancia a DGI vía web</a:t>
            </a:r>
            <a:endParaRPr lang="es-UY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929058" y="642918"/>
            <a:ext cx="2571768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UY" sz="2000" b="1" dirty="0" smtClean="0"/>
              <a:t>Los comprobantes son numerados. Debo comenzar por el   A 001</a:t>
            </a:r>
            <a:endParaRPr lang="es-UY" sz="2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786610" y="1071546"/>
            <a:ext cx="2214546" cy="22467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UY" sz="2000" b="1" dirty="0" smtClean="0"/>
              <a:t>La documentación se debe conservar en buen estado por al menos 5 años</a:t>
            </a:r>
            <a:endParaRPr lang="es-UY" sz="2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929058" y="3714752"/>
            <a:ext cx="3143272" cy="16312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UY" sz="2000" b="1" dirty="0" smtClean="0"/>
              <a:t>Se deben completar todos los conceptos: fecha, RUT o CF, detalle, subtotal, </a:t>
            </a:r>
            <a:r>
              <a:rPr lang="es-UY" sz="2000" b="1" dirty="0" err="1" smtClean="0"/>
              <a:t>iva</a:t>
            </a:r>
            <a:r>
              <a:rPr lang="es-UY" sz="2000" b="1" dirty="0" smtClean="0"/>
              <a:t> y total</a:t>
            </a:r>
            <a:endParaRPr lang="es-UY" sz="20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57158" y="3643314"/>
            <a:ext cx="2214578" cy="193899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UY" sz="2000" b="1" dirty="0" smtClean="0"/>
              <a:t>En cada libreta se debe respetar el orden cronológico de las fechas.</a:t>
            </a:r>
            <a:endParaRPr lang="es-UY" sz="20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2786050" y="5643578"/>
            <a:ext cx="5857916" cy="10156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UY" sz="2000" b="1" dirty="0" smtClean="0"/>
              <a:t>La vía archivo debe siempre permanecer en la libreta, o bien archivada. Vía 1:Cliente es la que se lleva el cliente</a:t>
            </a:r>
            <a:endParaRPr lang="es-UY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643042" y="2428868"/>
            <a:ext cx="63579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MODELOS DE COMPROBANTES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16200000">
            <a:off x="-1061686" y="3133332"/>
            <a:ext cx="41566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CONTADO CON  RUT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4 Imagen" descr="CONTADO CON R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714356"/>
            <a:ext cx="3938493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E0F0B4B-CBB4-4B5D-A931-3FD181572E17}" type="slidenum">
              <a:rPr lang="es-ES" smtClean="0"/>
              <a:pPr/>
              <a:t>2</a:t>
            </a:fld>
            <a:endParaRPr lang="es-ES" smtClean="0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250825" y="692150"/>
            <a:ext cx="8893175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Y" sz="2800" b="1" i="1" dirty="0">
                <a:solidFill>
                  <a:srgbClr val="FF0000"/>
                </a:solidFill>
              </a:rPr>
              <a:t>ORGANIZACIÓN:</a:t>
            </a:r>
            <a:r>
              <a:rPr lang="es-UY" sz="2800" dirty="0">
                <a:solidFill>
                  <a:srgbClr val="FF0000"/>
                </a:solidFill>
              </a:rPr>
              <a:t> </a:t>
            </a:r>
          </a:p>
          <a:p>
            <a:pPr lvl="4">
              <a:buFontTx/>
              <a:buChar char="-"/>
            </a:pPr>
            <a:r>
              <a:rPr lang="es-UY" sz="2800" dirty="0"/>
              <a:t>PERSONAS</a:t>
            </a:r>
          </a:p>
          <a:p>
            <a:pPr lvl="4">
              <a:buFontTx/>
              <a:buChar char="-"/>
            </a:pPr>
            <a:r>
              <a:rPr lang="es-UY" sz="2800" dirty="0"/>
              <a:t> OBJETIVOS COMUNES		</a:t>
            </a:r>
          </a:p>
          <a:p>
            <a:pPr lvl="4">
              <a:buFontTx/>
              <a:buChar char="-"/>
            </a:pPr>
            <a:r>
              <a:rPr lang="es-UY" sz="2800" dirty="0"/>
              <a:t> METAS ESPECIFICAS</a:t>
            </a:r>
          </a:p>
          <a:p>
            <a:pPr lvl="4">
              <a:buFontTx/>
              <a:buChar char="-"/>
            </a:pPr>
            <a:r>
              <a:rPr lang="es-UY" sz="2800" dirty="0"/>
              <a:t> ACTIVIDAD PARA LOGRAR METAS</a:t>
            </a:r>
          </a:p>
          <a:p>
            <a:pPr lvl="4">
              <a:buFontTx/>
              <a:buChar char="-"/>
            </a:pPr>
            <a:r>
              <a:rPr lang="es-UY" sz="2800" dirty="0"/>
              <a:t> RECURSOS PARA DESARROLLAR        ACTIVIDAD</a:t>
            </a:r>
          </a:p>
          <a:p>
            <a:endParaRPr lang="es-UY" altLang="zh-CN" sz="2800" i="1" dirty="0">
              <a:ea typeface="SimSun" pitchFamily="2" charset="-122"/>
            </a:endParaRPr>
          </a:p>
          <a:p>
            <a:r>
              <a:rPr lang="es-UY" altLang="zh-CN" sz="2800" i="1" dirty="0">
                <a:ea typeface="SimSun" pitchFamily="2" charset="-122"/>
              </a:rPr>
              <a:t>ORGANIZACIÓN con actividades de </a:t>
            </a:r>
            <a:r>
              <a:rPr lang="es-UY" altLang="zh-CN" sz="2800" i="1" u="sng" dirty="0">
                <a:solidFill>
                  <a:srgbClr val="000099"/>
                </a:solidFill>
                <a:ea typeface="SimSun" pitchFamily="2" charset="-122"/>
              </a:rPr>
              <a:t>índole económico</a:t>
            </a:r>
            <a:r>
              <a:rPr lang="es-UY" altLang="zh-CN" sz="2800" i="1" dirty="0">
                <a:ea typeface="SimSun" pitchFamily="2" charset="-122"/>
              </a:rPr>
              <a:t> decimos que estamos ante una </a:t>
            </a:r>
            <a:r>
              <a:rPr lang="es-UY" altLang="zh-CN" sz="2800" b="1" i="1" dirty="0">
                <a:solidFill>
                  <a:srgbClr val="FF0000"/>
                </a:solidFill>
                <a:ea typeface="SimSun" pitchFamily="2" charset="-122"/>
              </a:rPr>
              <a:t>EMPRESA</a:t>
            </a:r>
          </a:p>
          <a:p>
            <a:endParaRPr lang="es-UY" altLang="zh-CN" sz="2800" b="1" i="1" dirty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16388" name="Rectangle 16"/>
          <p:cNvSpPr>
            <a:spLocks noChangeArrowheads="1"/>
          </p:cNvSpPr>
          <p:nvPr/>
        </p:nvSpPr>
        <p:spPr bwMode="auto">
          <a:xfrm>
            <a:off x="-180975" y="6537325"/>
            <a:ext cx="8424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UY" altLang="zh-CN">
              <a:ea typeface="SimSun" pitchFamily="2" charset="-122"/>
            </a:endParaRPr>
          </a:p>
          <a:p>
            <a:endParaRPr lang="es-ES" b="1" i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8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8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8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83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83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83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16200000">
            <a:off x="-1061686" y="3061894"/>
            <a:ext cx="41566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CONTADO  LITERAL  E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5 Imagen" descr="CONTADO EXEN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2031" y="629246"/>
            <a:ext cx="4454293" cy="6300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 rot="16200000">
            <a:off x="-1061686" y="3061894"/>
            <a:ext cx="41566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CREDITO  CON  RUT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3 Imagen" descr="CREDITO CON R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108628"/>
            <a:ext cx="7786710" cy="503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RECIBO OFICI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3589" y="1000108"/>
            <a:ext cx="8146129" cy="485778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 rot="16200000">
            <a:off x="-1061686" y="3061894"/>
            <a:ext cx="41566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RECIBO  OFICIAL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16200000">
            <a:off x="-1061686" y="3061894"/>
            <a:ext cx="41566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NOTA  DE  CREDITO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2 Imagen" descr="NOTA DE CREDI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1649" y="1000109"/>
            <a:ext cx="7648069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16200000">
            <a:off x="-1061686" y="3061894"/>
            <a:ext cx="41566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REMITOS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2 Imagen" descr="REMI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042485"/>
            <a:ext cx="7572428" cy="4958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RESGUAR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214422"/>
            <a:ext cx="8027402" cy="4857784"/>
          </a:xfrm>
          <a:prstGeom prst="rect">
            <a:avLst/>
          </a:prstGeom>
        </p:spPr>
      </p:pic>
      <p:sp>
        <p:nvSpPr>
          <p:cNvPr id="2" name="1 Rectángulo"/>
          <p:cNvSpPr/>
          <p:nvPr/>
        </p:nvSpPr>
        <p:spPr>
          <a:xfrm rot="16200000">
            <a:off x="-1061686" y="3061894"/>
            <a:ext cx="41566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RESGUARDOS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944216"/>
          </a:xfrm>
        </p:spPr>
        <p:txBody>
          <a:bodyPr>
            <a:normAutofit/>
          </a:bodyPr>
          <a:lstStyle/>
          <a:p>
            <a:pPr algn="ctr"/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TÍTULOS DE CRÉDITO</a:t>
            </a:r>
            <a:endParaRPr lang="es-ES" dirty="0">
              <a:latin typeface="+mn-l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3100" b="1" i="1" dirty="0" smtClean="0">
                <a:solidFill>
                  <a:srgbClr val="FF0000"/>
                </a:solidFill>
                <a:latin typeface="+mn-lt"/>
              </a:rPr>
              <a:t>TÍTULOS DE CRÉDITO</a:t>
            </a:r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/>
            </a:r>
            <a:b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</a:br>
            <a:endParaRPr lang="es-ES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Son documentos </a:t>
            </a:r>
            <a:r>
              <a:rPr lang="es-ES" dirty="0" err="1" smtClean="0"/>
              <a:t>autonomos</a:t>
            </a:r>
            <a:r>
              <a:rPr lang="es-ES" dirty="0" smtClean="0"/>
              <a:t>, que valen por sí mismos y no dependen de la operación que los originó.</a:t>
            </a:r>
          </a:p>
          <a:p>
            <a:r>
              <a:rPr lang="es-ES" dirty="0" smtClean="0"/>
              <a:t>Títulos de Crédito:</a:t>
            </a:r>
          </a:p>
          <a:p>
            <a:r>
              <a:rPr lang="es-ES" dirty="0" smtClean="0"/>
              <a:t>- Conformes.</a:t>
            </a:r>
          </a:p>
          <a:p>
            <a:r>
              <a:rPr lang="es-ES" dirty="0" smtClean="0"/>
              <a:t>- Vales.</a:t>
            </a:r>
          </a:p>
          <a:p>
            <a:r>
              <a:rPr lang="es-ES" dirty="0" smtClean="0"/>
              <a:t>- Cheques.</a:t>
            </a:r>
          </a:p>
          <a:p>
            <a:r>
              <a:rPr lang="es-ES" dirty="0" smtClean="0"/>
              <a:t>- Letras de Cambio.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b="1" i="1" dirty="0" smtClean="0">
                <a:solidFill>
                  <a:srgbClr val="FF0000"/>
                </a:solidFill>
                <a:latin typeface="+mn-lt"/>
              </a:rPr>
              <a:t>TÍTULOS DE CRÉDITO</a:t>
            </a:r>
            <a:endParaRPr lang="es-ES" sz="2800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CONFORMES:</a:t>
            </a:r>
          </a:p>
          <a:p>
            <a:r>
              <a:rPr lang="es-ES" dirty="0" smtClean="0"/>
              <a:t>Reconoce la deuda por parte del comprador hacia el vendedor y con la promesa de pago en una fecha determinada (vencimiento).</a:t>
            </a:r>
          </a:p>
          <a:p>
            <a:r>
              <a:rPr lang="es-ES" dirty="0" smtClean="0"/>
              <a:t>Se puede: </a:t>
            </a:r>
          </a:p>
          <a:p>
            <a:r>
              <a:rPr lang="es-ES" dirty="0" smtClean="0"/>
              <a:t>1) Pagar con el, </a:t>
            </a:r>
            <a:r>
              <a:rPr lang="es-ES" dirty="0" err="1" smtClean="0"/>
              <a:t>transmitiendolo</a:t>
            </a:r>
            <a:r>
              <a:rPr lang="es-ES" dirty="0" smtClean="0"/>
              <a:t> a otra persona (ENDOSO)</a:t>
            </a:r>
          </a:p>
          <a:p>
            <a:r>
              <a:rPr lang="es-ES" dirty="0" smtClean="0"/>
              <a:t>2) Efectivizar el cobro con anterioridad a la fecha de vencimiento, realizando una operación de DESCUENTO</a:t>
            </a:r>
            <a:endParaRPr lang="es-E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b="1" i="1" dirty="0" smtClean="0">
                <a:solidFill>
                  <a:srgbClr val="FF0000"/>
                </a:solidFill>
                <a:latin typeface="+mn-lt"/>
              </a:rPr>
              <a:t>TÍTULOS DE CRÉDITO</a:t>
            </a:r>
            <a:endParaRPr lang="es-ES" sz="2800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VALE:</a:t>
            </a:r>
          </a:p>
          <a:p>
            <a:r>
              <a:rPr lang="es-ES" dirty="0" smtClean="0"/>
              <a:t>Similar al conforme con la diferencia que no nace de una compra – venta a crédito sino de un préstamo en dinero.</a:t>
            </a:r>
          </a:p>
          <a:p>
            <a:r>
              <a:rPr lang="es-ES" dirty="0" smtClean="0"/>
              <a:t>Dos modalidades:</a:t>
            </a:r>
          </a:p>
          <a:p>
            <a:r>
              <a:rPr lang="es-ES" dirty="0" smtClean="0"/>
              <a:t>- A vencimiento; el firmante promete el pago total en la fecha fijada.</a:t>
            </a:r>
          </a:p>
          <a:p>
            <a:r>
              <a:rPr lang="es-ES" dirty="0" smtClean="0"/>
              <a:t>- Amortizable; el pago se realiza en determinada cantidad de cuotas.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F07BDBA-0CC5-4A65-8B45-9A2E780602F2}" type="slidenum">
              <a:rPr lang="es-ES" smtClean="0"/>
              <a:pPr/>
              <a:t>3</a:t>
            </a:fld>
            <a:endParaRPr lang="es-ES" smtClean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250825" y="765175"/>
            <a:ext cx="8893175" cy="478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Y" altLang="zh-CN" sz="2800" b="1" i="1" dirty="0">
                <a:ea typeface="SimSun" pitchFamily="2" charset="-122"/>
              </a:rPr>
              <a:t>Definición de </a:t>
            </a:r>
            <a:r>
              <a:rPr lang="es-UY" altLang="zh-CN" sz="2800" b="1" i="1" dirty="0">
                <a:solidFill>
                  <a:srgbClr val="FF0000"/>
                </a:solidFill>
                <a:ea typeface="SimSun" pitchFamily="2" charset="-122"/>
              </a:rPr>
              <a:t>EMPRESA</a:t>
            </a:r>
            <a:r>
              <a:rPr lang="es-UY" altLang="zh-CN" sz="2800" b="1" i="1" dirty="0">
                <a:ea typeface="SimSun" pitchFamily="2" charset="-122"/>
              </a:rPr>
              <a:t>: Organización que tiene:</a:t>
            </a:r>
          </a:p>
          <a:p>
            <a:r>
              <a:rPr lang="es-UY" altLang="zh-CN" sz="2800" b="1" i="1" dirty="0">
                <a:ea typeface="SimSun" pitchFamily="2" charset="-122"/>
              </a:rPr>
              <a:t>		1) Fin o Meta económica</a:t>
            </a:r>
          </a:p>
          <a:p>
            <a:r>
              <a:rPr lang="es-UY" altLang="zh-CN" sz="2800" b="1" i="1" dirty="0">
                <a:ea typeface="SimSun" pitchFamily="2" charset="-122"/>
              </a:rPr>
              <a:t>		2) Recursos materiales y humanos</a:t>
            </a:r>
          </a:p>
          <a:p>
            <a:r>
              <a:rPr lang="es-UY" altLang="zh-CN" sz="2800" b="1" i="1" dirty="0">
                <a:ea typeface="SimSun" pitchFamily="2" charset="-122"/>
              </a:rPr>
              <a:t>		3) Ciclo operativo: Compras y Ventas</a:t>
            </a:r>
          </a:p>
          <a:p>
            <a:endParaRPr lang="es-UY" altLang="zh-CN" sz="2800" b="1" i="1" dirty="0">
              <a:ea typeface="SimSun" pitchFamily="2" charset="-122"/>
            </a:endParaRPr>
          </a:p>
          <a:p>
            <a:r>
              <a:rPr lang="es-UY" altLang="zh-CN" sz="2800" b="1" i="1" dirty="0">
                <a:ea typeface="SimSun" pitchFamily="2" charset="-122"/>
              </a:rPr>
              <a:t>¿Qué es ADMINISTRAR?</a:t>
            </a:r>
          </a:p>
          <a:p>
            <a:endParaRPr lang="es-UY" altLang="zh-CN" sz="2800" b="1" i="1" dirty="0">
              <a:ea typeface="SimSun" pitchFamily="2" charset="-122"/>
            </a:endParaRPr>
          </a:p>
          <a:p>
            <a:r>
              <a:rPr lang="es-UY" altLang="zh-CN" sz="2800" b="1" i="1" dirty="0">
                <a:ea typeface="SimSun" pitchFamily="2" charset="-122"/>
              </a:rPr>
              <a:t>ADMINISTRAR UNA EMPRESA: </a:t>
            </a:r>
            <a:r>
              <a:rPr lang="es-UY" altLang="zh-CN" sz="2800" dirty="0">
                <a:ea typeface="SimSun" pitchFamily="2" charset="-122"/>
              </a:rPr>
              <a:t>Combinar todos los elementos que la integran de tal modo que se logre satisfacer de la mejor manera posible sus objetivos y los de quienes en ella participan.</a:t>
            </a:r>
            <a:endParaRPr lang="es-E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9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9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9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9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9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b="1" i="1" dirty="0" smtClean="0">
                <a:solidFill>
                  <a:srgbClr val="FF0000"/>
                </a:solidFill>
                <a:latin typeface="+mn-lt"/>
              </a:rPr>
              <a:t>TÍTULOS DE CRÉDITO</a:t>
            </a:r>
            <a:endParaRPr lang="es-ES" sz="2800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Requisitos del VALE o CONFORME:</a:t>
            </a:r>
          </a:p>
          <a:p>
            <a:r>
              <a:rPr lang="es-ES" dirty="0" smtClean="0"/>
              <a:t>- Denominación VALE o CONFORME en el documento.</a:t>
            </a:r>
          </a:p>
          <a:p>
            <a:r>
              <a:rPr lang="es-ES" dirty="0" smtClean="0"/>
              <a:t>- Lugar y fecha.</a:t>
            </a:r>
          </a:p>
          <a:p>
            <a:r>
              <a:rPr lang="es-ES" dirty="0" smtClean="0"/>
              <a:t>- Nombre de la persona a quien debe pagarse.</a:t>
            </a:r>
          </a:p>
          <a:p>
            <a:r>
              <a:rPr lang="es-ES" dirty="0" smtClean="0"/>
              <a:t>- Forma como esta extendido: al portador, nominativo, o a la orden.</a:t>
            </a:r>
          </a:p>
          <a:p>
            <a:r>
              <a:rPr lang="es-ES" dirty="0" smtClean="0"/>
              <a:t>- Suma de dinero a pagar (en letra y números).</a:t>
            </a:r>
          </a:p>
          <a:p>
            <a:r>
              <a:rPr lang="es-ES" dirty="0" smtClean="0"/>
              <a:t>- Origen de la deuda</a:t>
            </a:r>
          </a:p>
          <a:p>
            <a:r>
              <a:rPr lang="es-ES" dirty="0" smtClean="0"/>
              <a:t>-Fecha y Lugar de Pago.</a:t>
            </a:r>
          </a:p>
          <a:p>
            <a:r>
              <a:rPr lang="es-ES" dirty="0" smtClean="0"/>
              <a:t>- Firma de las personas que se obligan a pagar.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Hexágono"/>
          <p:cNvSpPr/>
          <p:nvPr/>
        </p:nvSpPr>
        <p:spPr>
          <a:xfrm>
            <a:off x="7000924" y="4714884"/>
            <a:ext cx="2071670" cy="1857388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1" name="10 Trapecio"/>
          <p:cNvSpPr/>
          <p:nvPr/>
        </p:nvSpPr>
        <p:spPr>
          <a:xfrm>
            <a:off x="3357554" y="4357694"/>
            <a:ext cx="2500330" cy="2357454"/>
          </a:xfrm>
          <a:prstGeom prst="trapezoi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9" name="8 Elipse"/>
          <p:cNvSpPr/>
          <p:nvPr/>
        </p:nvSpPr>
        <p:spPr>
          <a:xfrm>
            <a:off x="285720" y="4786322"/>
            <a:ext cx="2143140" cy="15001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3" name="2 Rectángulo"/>
          <p:cNvSpPr/>
          <p:nvPr/>
        </p:nvSpPr>
        <p:spPr>
          <a:xfrm>
            <a:off x="2464861" y="714356"/>
            <a:ext cx="44582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2800" b="1" i="1" dirty="0" smtClean="0">
                <a:solidFill>
                  <a:srgbClr val="FF0000"/>
                </a:solidFill>
              </a:rPr>
              <a:t>TÍTULOS DE CRÉDITO</a:t>
            </a:r>
            <a:endParaRPr lang="es-E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28596" y="2428868"/>
            <a:ext cx="8286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/>
              <a:t>El cheque es un documento por el cual una persona que lo expide o emite y lo firma (la Ley la denomina </a:t>
            </a:r>
            <a:r>
              <a:rPr lang="es-ES" sz="2400" b="1" dirty="0"/>
              <a:t>“librador”</a:t>
            </a:r>
            <a:r>
              <a:rPr lang="es-ES" sz="2400" dirty="0"/>
              <a:t>) ordena a una institución bancaria (</a:t>
            </a:r>
            <a:r>
              <a:rPr lang="es-ES" sz="2400" b="1" dirty="0"/>
              <a:t>“librado”</a:t>
            </a:r>
            <a:r>
              <a:rPr lang="es-ES" sz="2400" dirty="0"/>
              <a:t>) en la que tiene dinero, que pague una determinada suma a otra persona o empresa (</a:t>
            </a:r>
            <a:r>
              <a:rPr lang="es-ES" sz="2400" b="1" dirty="0"/>
              <a:t>“beneficiario” o “tenedor</a:t>
            </a:r>
            <a:r>
              <a:rPr lang="es-ES" sz="2400" b="1" dirty="0" smtClean="0"/>
              <a:t>”</a:t>
            </a:r>
            <a:r>
              <a:rPr lang="es-ES" sz="2400" dirty="0" smtClean="0"/>
              <a:t>).</a:t>
            </a:r>
            <a:endParaRPr lang="es-UY" sz="2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971600" y="178592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dirty="0" smtClean="0">
                <a:solidFill>
                  <a:srgbClr val="002060"/>
                </a:solidFill>
              </a:rPr>
              <a:t>LEY DE CHEQUES (Decreto Ley N° 14.412)</a:t>
            </a:r>
            <a:endParaRPr lang="es-UY" sz="2400" dirty="0">
              <a:solidFill>
                <a:srgbClr val="00206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0034" y="5000636"/>
            <a:ext cx="1714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dirty="0" smtClean="0"/>
              <a:t>LIBRADOR</a:t>
            </a:r>
          </a:p>
          <a:p>
            <a:pPr algn="ctr"/>
            <a:r>
              <a:rPr lang="es-UY" sz="2000" i="1" dirty="0" smtClean="0"/>
              <a:t>Emite un cheque</a:t>
            </a:r>
            <a:endParaRPr lang="es-UY" sz="2000" i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7286644" y="5000636"/>
            <a:ext cx="16430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dirty="0" smtClean="0"/>
              <a:t>TENEDOR</a:t>
            </a:r>
          </a:p>
          <a:p>
            <a:pPr algn="ctr"/>
            <a:r>
              <a:rPr lang="es-UY" sz="2000" i="1" dirty="0" smtClean="0"/>
              <a:t>Es quien recibe el cheque</a:t>
            </a:r>
            <a:endParaRPr lang="es-UY" sz="2000" i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857620" y="4572008"/>
            <a:ext cx="1643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000" b="1" dirty="0" smtClean="0"/>
              <a:t>LIBRADO</a:t>
            </a:r>
          </a:p>
          <a:p>
            <a:pPr algn="ctr"/>
            <a:r>
              <a:rPr lang="es-UY" sz="2000" i="1" dirty="0" smtClean="0"/>
              <a:t>Es el Banco que tiene el dinero y paga el cheque</a:t>
            </a:r>
            <a:endParaRPr lang="es-UY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9" grpId="0" animBg="1"/>
      <p:bldP spid="6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1714488"/>
            <a:ext cx="835827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* La </a:t>
            </a:r>
            <a:r>
              <a:rPr lang="es-ES" sz="2400" dirty="0"/>
              <a:t>indicación del lugar y fecha de su </a:t>
            </a:r>
            <a:r>
              <a:rPr lang="es-ES" sz="2400" dirty="0" smtClean="0"/>
              <a:t>creación</a:t>
            </a:r>
            <a:r>
              <a:rPr lang="es-ES" sz="2400" dirty="0"/>
              <a:t/>
            </a:r>
            <a:br>
              <a:rPr lang="es-ES" sz="2400" dirty="0"/>
            </a:br>
            <a:endParaRPr lang="es-ES" sz="2400" dirty="0" smtClean="0"/>
          </a:p>
          <a:p>
            <a:r>
              <a:rPr lang="es-ES" sz="2400" dirty="0" smtClean="0"/>
              <a:t>* La </a:t>
            </a:r>
            <a:r>
              <a:rPr lang="es-ES" sz="2400" dirty="0"/>
              <a:t>expresión de si es a favor de persona determinada o al </a:t>
            </a:r>
            <a:r>
              <a:rPr lang="es-ES" sz="2400" dirty="0" smtClean="0"/>
              <a:t>portador</a:t>
            </a:r>
            <a:r>
              <a:rPr lang="es-ES" sz="2400" dirty="0"/>
              <a:t/>
            </a:r>
            <a:br>
              <a:rPr lang="es-ES" sz="2400" dirty="0"/>
            </a:br>
            <a:endParaRPr lang="es-ES" sz="2400" dirty="0" smtClean="0"/>
          </a:p>
          <a:p>
            <a:r>
              <a:rPr lang="es-ES" sz="2400" dirty="0" smtClean="0"/>
              <a:t>* La </a:t>
            </a:r>
            <a:r>
              <a:rPr lang="es-ES" sz="2400" dirty="0"/>
              <a:t>orden incondicional de pagar una  determinada suma de dinero, expresada en números y en letras, especificando la clase de moneda</a:t>
            </a:r>
            <a:br>
              <a:rPr lang="es-ES" sz="2400" dirty="0"/>
            </a:br>
            <a:endParaRPr lang="es-ES" sz="2400" dirty="0"/>
          </a:p>
          <a:p>
            <a:r>
              <a:rPr lang="es-ES" sz="2400" dirty="0" smtClean="0"/>
              <a:t>* La </a:t>
            </a:r>
            <a:r>
              <a:rPr lang="es-ES" sz="2400" dirty="0"/>
              <a:t>firma del librador</a:t>
            </a:r>
            <a:br>
              <a:rPr lang="es-ES" sz="2400" dirty="0"/>
            </a:br>
            <a:endParaRPr lang="es-UY" sz="2400" dirty="0"/>
          </a:p>
        </p:txBody>
      </p:sp>
      <p:sp>
        <p:nvSpPr>
          <p:cNvPr id="3" name="2 Rectángulo"/>
          <p:cNvSpPr/>
          <p:nvPr/>
        </p:nvSpPr>
        <p:spPr>
          <a:xfrm>
            <a:off x="285720" y="785794"/>
            <a:ext cx="85725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PARA QUE SEA VALIDO, EL CHQUE DEBE INCLUIR:</a:t>
            </a:r>
            <a:endParaRPr lang="es-E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squema_cheq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8786843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imagen cheque AB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0091"/>
            <a:ext cx="9144000" cy="4017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1225689"/>
            <a:ext cx="83582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* </a:t>
            </a:r>
            <a:r>
              <a:rPr lang="es-ES" sz="2400" dirty="0"/>
              <a:t>D</a:t>
            </a:r>
            <a:r>
              <a:rPr lang="es-ES" sz="2400" dirty="0" smtClean="0"/>
              <a:t>ocumento que </a:t>
            </a:r>
            <a:r>
              <a:rPr lang="es-ES" sz="2400" dirty="0"/>
              <a:t>cuando se presenta </a:t>
            </a:r>
            <a:r>
              <a:rPr lang="es-ES" sz="2400" dirty="0" smtClean="0"/>
              <a:t>al Banco, </a:t>
            </a:r>
            <a:r>
              <a:rPr lang="es-ES" sz="2400" b="1" dirty="0" smtClean="0">
                <a:solidFill>
                  <a:schemeClr val="accent3">
                    <a:lumMod val="75000"/>
                  </a:schemeClr>
                </a:solidFill>
              </a:rPr>
              <a:t>tiene que hacerse efectivo sin restricción alguna</a:t>
            </a:r>
            <a:r>
              <a:rPr lang="es-ES" sz="2400" dirty="0" smtClean="0"/>
              <a:t> (</a:t>
            </a:r>
            <a:r>
              <a:rPr lang="es-ES" sz="2400" dirty="0"/>
              <a:t>siempre que haya dinero en la cuenta</a:t>
            </a:r>
            <a:r>
              <a:rPr lang="es-ES" sz="2400" dirty="0" smtClean="0"/>
              <a:t>)</a:t>
            </a:r>
          </a:p>
          <a:p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>* Debe cobrarse </a:t>
            </a:r>
            <a:r>
              <a:rPr lang="es-ES" sz="2400" dirty="0"/>
              <a:t>dentro de los </a:t>
            </a:r>
            <a:r>
              <a:rPr lang="es-ES" sz="2400" b="1" dirty="0">
                <a:solidFill>
                  <a:srgbClr val="00B050"/>
                </a:solidFill>
              </a:rPr>
              <a:t>15 </a:t>
            </a:r>
            <a:r>
              <a:rPr lang="es-ES" sz="2400" b="1" dirty="0" smtClean="0">
                <a:solidFill>
                  <a:srgbClr val="00B050"/>
                </a:solidFill>
              </a:rPr>
              <a:t>días corridos</a:t>
            </a:r>
            <a:r>
              <a:rPr lang="es-ES" sz="2400" dirty="0" smtClean="0"/>
              <a:t>, </a:t>
            </a:r>
            <a:r>
              <a:rPr lang="es-ES" sz="2400" dirty="0"/>
              <a:t>contados a partir de su fecha de </a:t>
            </a:r>
            <a:r>
              <a:rPr lang="es-ES" sz="2400" dirty="0" smtClean="0"/>
              <a:t>emisión </a:t>
            </a:r>
            <a:r>
              <a:rPr lang="es-ES" sz="2400" dirty="0"/>
              <a:t>para los </a:t>
            </a:r>
            <a:r>
              <a:rPr lang="es-ES" sz="2400" dirty="0" smtClean="0"/>
              <a:t>emitidos en </a:t>
            </a:r>
            <a:r>
              <a:rPr lang="es-ES" sz="2400" dirty="0"/>
              <a:t>pesos y </a:t>
            </a:r>
            <a:r>
              <a:rPr lang="es-ES" sz="2400" b="1" dirty="0">
                <a:solidFill>
                  <a:srgbClr val="00B050"/>
                </a:solidFill>
              </a:rPr>
              <a:t>120 días </a:t>
            </a:r>
            <a:r>
              <a:rPr lang="es-ES" sz="2400" dirty="0"/>
              <a:t>para los emitidos en </a:t>
            </a:r>
            <a:r>
              <a:rPr lang="es-ES" sz="2400" dirty="0" smtClean="0"/>
              <a:t>dólares</a:t>
            </a:r>
          </a:p>
          <a:p>
            <a:r>
              <a:rPr lang="es-ES" sz="2400" dirty="0"/>
              <a:t> </a:t>
            </a:r>
            <a:endParaRPr lang="es-ES" sz="2400" dirty="0" smtClean="0"/>
          </a:p>
          <a:p>
            <a:r>
              <a:rPr lang="es-ES" sz="2400" dirty="0" smtClean="0"/>
              <a:t>* Cuando </a:t>
            </a:r>
            <a:r>
              <a:rPr lang="es-ES" sz="2400" dirty="0"/>
              <a:t>exista diferencia entre la cantidad escrita en el cheque en números y en letras, tendrá validez la </a:t>
            </a:r>
            <a:r>
              <a:rPr lang="es-ES" sz="2400" b="1" dirty="0">
                <a:solidFill>
                  <a:srgbClr val="0066FF"/>
                </a:solidFill>
              </a:rPr>
              <a:t>escrita en </a:t>
            </a:r>
            <a:r>
              <a:rPr lang="es-ES" sz="2400" b="1" dirty="0" smtClean="0">
                <a:solidFill>
                  <a:srgbClr val="0066FF"/>
                </a:solidFill>
              </a:rPr>
              <a:t>letras</a:t>
            </a:r>
          </a:p>
          <a:p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>* Si </a:t>
            </a:r>
            <a:r>
              <a:rPr lang="es-ES" sz="2400" dirty="0"/>
              <a:t>un cheque tiene </a:t>
            </a:r>
            <a:r>
              <a:rPr lang="es-ES" sz="2400" b="1" dirty="0">
                <a:solidFill>
                  <a:srgbClr val="002060"/>
                </a:solidFill>
              </a:rPr>
              <a:t>enmendaduras</a:t>
            </a:r>
            <a:r>
              <a:rPr lang="es-ES" sz="2400" dirty="0"/>
              <a:t> u otros defectos en las enunciaciones y son expresamente </a:t>
            </a:r>
            <a:r>
              <a:rPr lang="es-ES" sz="2400" b="1" dirty="0">
                <a:solidFill>
                  <a:srgbClr val="002060"/>
                </a:solidFill>
              </a:rPr>
              <a:t>subsanadas bajo la firma </a:t>
            </a:r>
            <a:r>
              <a:rPr lang="es-ES" sz="2400" dirty="0"/>
              <a:t>del </a:t>
            </a:r>
            <a:r>
              <a:rPr lang="es-ES" sz="2400" dirty="0" smtClean="0"/>
              <a:t>librador, </a:t>
            </a:r>
            <a:r>
              <a:rPr lang="es-ES" sz="2400" u="sng" dirty="0"/>
              <a:t>no</a:t>
            </a:r>
            <a:r>
              <a:rPr lang="es-ES" sz="2400" dirty="0"/>
              <a:t> se rechazará el pago del </a:t>
            </a:r>
            <a:r>
              <a:rPr lang="es-ES" sz="2400" dirty="0" smtClean="0"/>
              <a:t>mismo</a:t>
            </a:r>
            <a:endParaRPr lang="es-UY" sz="2400" dirty="0"/>
          </a:p>
        </p:txBody>
      </p:sp>
      <p:sp>
        <p:nvSpPr>
          <p:cNvPr id="3" name="2 Rectángulo"/>
          <p:cNvSpPr/>
          <p:nvPr/>
        </p:nvSpPr>
        <p:spPr>
          <a:xfrm>
            <a:off x="214282" y="642918"/>
            <a:ext cx="85725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ALGUNAS CARACTERISTICAS DEL CHEQUE:</a:t>
            </a:r>
            <a:endParaRPr lang="es-E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00100" y="2571744"/>
            <a:ext cx="7620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TIPOS DE CHEQUES</a:t>
            </a:r>
            <a:endParaRPr lang="es-E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1500174"/>
            <a:ext cx="85725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El</a:t>
            </a:r>
            <a:r>
              <a:rPr lang="es-ES" sz="2400" dirty="0"/>
              <a:t> </a:t>
            </a:r>
            <a:r>
              <a:rPr lang="es-ES" sz="2400" b="1" dirty="0">
                <a:solidFill>
                  <a:srgbClr val="7030A0"/>
                </a:solidFill>
              </a:rPr>
              <a:t>cheque común</a:t>
            </a:r>
            <a:r>
              <a:rPr lang="es-ES" sz="2400" dirty="0"/>
              <a:t> es una orden de </a:t>
            </a:r>
            <a:r>
              <a:rPr lang="es-ES" sz="2400" dirty="0" smtClean="0"/>
              <a:t>pago, pura y simple, que </a:t>
            </a:r>
            <a:r>
              <a:rPr lang="es-ES" sz="2400" dirty="0"/>
              <a:t>se libra contra un banco en el cual el librador debe tener fondos suficientes depositados a su orden en Cuenta Corriente bancaria o autorización expresa o tácita para girar en descubierto.</a:t>
            </a:r>
            <a:br>
              <a:rPr lang="es-ES" sz="2400" dirty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>El </a:t>
            </a:r>
            <a:r>
              <a:rPr lang="es-ES" sz="2400" b="1" dirty="0">
                <a:solidFill>
                  <a:srgbClr val="C00000"/>
                </a:solidFill>
              </a:rPr>
              <a:t>cheque de pago diferido</a:t>
            </a:r>
            <a:r>
              <a:rPr lang="es-ES" sz="2400" b="1" dirty="0"/>
              <a:t> </a:t>
            </a:r>
            <a:r>
              <a:rPr lang="es-ES" sz="2400" dirty="0"/>
              <a:t>es una orden de pago que se libra contra un banco en el cual el librador, a la fecha futura de presentación estipulada en el propio documento, debe tener fondos suficientes disponibles a su orden en Cuenta Corriente bancaria o autorización expresa o tácita para girar en descubierto.</a:t>
            </a:r>
            <a:br>
              <a:rPr lang="es-ES" sz="2400" dirty="0"/>
            </a:br>
            <a:endParaRPr lang="es-UY" sz="2400" dirty="0"/>
          </a:p>
        </p:txBody>
      </p:sp>
      <p:sp>
        <p:nvSpPr>
          <p:cNvPr id="3" name="2 Rectángulo"/>
          <p:cNvSpPr/>
          <p:nvPr/>
        </p:nvSpPr>
        <p:spPr>
          <a:xfrm>
            <a:off x="285720" y="785794"/>
            <a:ext cx="85725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SEGÚN SU PLAZO DE EXIGIBILIDAD:</a:t>
            </a:r>
            <a:endParaRPr lang="es-E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abla-cheque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00174"/>
            <a:ext cx="828680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285720" y="785794"/>
            <a:ext cx="85725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PLAZO DE VALIDEZ DE LOS CHEQUES:</a:t>
            </a:r>
            <a:endParaRPr lang="es-E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1714488"/>
            <a:ext cx="83582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/>
              <a:t>* A </a:t>
            </a:r>
            <a:r>
              <a:rPr lang="es-ES" sz="2400" dirty="0"/>
              <a:t>favor de una </a:t>
            </a:r>
            <a:r>
              <a:rPr lang="es-ES" sz="2400" b="1" dirty="0">
                <a:solidFill>
                  <a:srgbClr val="002060"/>
                </a:solidFill>
              </a:rPr>
              <a:t>persona </a:t>
            </a:r>
            <a:r>
              <a:rPr lang="es-ES" sz="2400" b="1" dirty="0" smtClean="0">
                <a:solidFill>
                  <a:srgbClr val="002060"/>
                </a:solidFill>
              </a:rPr>
              <a:t>determinada</a:t>
            </a:r>
            <a:r>
              <a:rPr lang="es-ES" sz="2400" dirty="0" smtClean="0"/>
              <a:t>. Ésta lo cobra o lo puede pasar a otra persona, mediante el Endoso.</a:t>
            </a:r>
          </a:p>
          <a:p>
            <a:endParaRPr lang="es-ES" sz="2400" dirty="0" smtClean="0"/>
          </a:p>
          <a:p>
            <a:endParaRPr lang="es-ES" sz="2400" dirty="0" smtClean="0"/>
          </a:p>
          <a:p>
            <a:r>
              <a:rPr lang="es-ES" sz="2400" dirty="0" smtClean="0"/>
              <a:t>* A favor </a:t>
            </a:r>
            <a:r>
              <a:rPr lang="es-ES" sz="2400" dirty="0"/>
              <a:t>de una persona determinada con </a:t>
            </a:r>
            <a:r>
              <a:rPr lang="es-ES" sz="2400" dirty="0" smtClean="0">
                <a:solidFill>
                  <a:srgbClr val="7030A0"/>
                </a:solidFill>
              </a:rPr>
              <a:t>cláusula </a:t>
            </a:r>
            <a:r>
              <a:rPr lang="es-ES" sz="2400" b="1" dirty="0" smtClean="0">
                <a:solidFill>
                  <a:srgbClr val="7030A0"/>
                </a:solidFill>
              </a:rPr>
              <a:t>“</a:t>
            </a:r>
            <a:r>
              <a:rPr lang="es-ES" sz="2400" b="1" dirty="0">
                <a:solidFill>
                  <a:srgbClr val="7030A0"/>
                </a:solidFill>
              </a:rPr>
              <a:t>no a la orden” </a:t>
            </a:r>
            <a:r>
              <a:rPr lang="es-ES" sz="2400" b="1" dirty="0" smtClean="0"/>
              <a:t>.</a:t>
            </a:r>
            <a:r>
              <a:rPr lang="es-ES" sz="2400" dirty="0" smtClean="0"/>
              <a:t>  Solamente puede ser pagado al beneficiario, no se puede transmitir por endoso.</a:t>
            </a:r>
            <a:endParaRPr lang="es-ES" sz="2400" b="1" dirty="0" smtClean="0"/>
          </a:p>
          <a:p>
            <a:endParaRPr lang="es-ES" sz="2400" dirty="0" smtClean="0"/>
          </a:p>
          <a:p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>* </a:t>
            </a:r>
            <a:r>
              <a:rPr lang="es-ES" sz="2400" b="1" dirty="0" smtClean="0">
                <a:solidFill>
                  <a:srgbClr val="C00000"/>
                </a:solidFill>
              </a:rPr>
              <a:t>Al portador</a:t>
            </a:r>
            <a:r>
              <a:rPr lang="es-ES" sz="2400" dirty="0" smtClean="0">
                <a:solidFill>
                  <a:srgbClr val="C00000"/>
                </a:solidFill>
              </a:rPr>
              <a:t>. </a:t>
            </a:r>
            <a:r>
              <a:rPr lang="es-ES" sz="2400" dirty="0" smtClean="0"/>
              <a:t>Quien lo tiene en su poder lo cobra.</a:t>
            </a:r>
            <a:endParaRPr lang="es-UY" sz="2000" dirty="0"/>
          </a:p>
        </p:txBody>
      </p:sp>
      <p:sp>
        <p:nvSpPr>
          <p:cNvPr id="3" name="2 Rectángulo"/>
          <p:cNvSpPr/>
          <p:nvPr/>
        </p:nvSpPr>
        <p:spPr>
          <a:xfrm>
            <a:off x="285720" y="785794"/>
            <a:ext cx="85725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SEGÚN SU FORMA DE LIBRAMIENTO:</a:t>
            </a:r>
            <a:endParaRPr lang="es-E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2 Marcador de número de diapositiva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CAD9BAC-278B-427D-9DD0-5825C691733C}" type="slidenum">
              <a:rPr lang="es-ES" smtClean="0"/>
              <a:pPr/>
              <a:t>4</a:t>
            </a:fld>
            <a:endParaRPr lang="es-ES" smtClean="0"/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179388" y="620713"/>
            <a:ext cx="87852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UY" sz="2800" dirty="0"/>
              <a:t>El </a:t>
            </a:r>
            <a:r>
              <a:rPr lang="es-UY" sz="2800" b="1" dirty="0">
                <a:solidFill>
                  <a:srgbClr val="FF0000"/>
                </a:solidFill>
              </a:rPr>
              <a:t>proceso administrativo</a:t>
            </a:r>
            <a:r>
              <a:rPr lang="es-UY" sz="2800" dirty="0"/>
              <a:t> implica:</a:t>
            </a:r>
          </a:p>
          <a:p>
            <a:r>
              <a:rPr lang="es-UY" sz="2800" dirty="0"/>
              <a:t>		1) tomar decisiones</a:t>
            </a:r>
          </a:p>
          <a:p>
            <a:r>
              <a:rPr lang="es-UY" sz="2800" dirty="0"/>
              <a:t>		2) actuar oportunamente</a:t>
            </a:r>
          </a:p>
          <a:p>
            <a:r>
              <a:rPr lang="es-UY" sz="2800" dirty="0"/>
              <a:t>		3) revisar los resultados de mis acciones</a:t>
            </a:r>
          </a:p>
          <a:p>
            <a:endParaRPr lang="es-UY" sz="2800" dirty="0"/>
          </a:p>
          <a:p>
            <a:r>
              <a:rPr lang="es-UY" sz="2800" dirty="0"/>
              <a:t>Para tomar decisiones se requiere de adecuada </a:t>
            </a:r>
            <a:r>
              <a:rPr lang="es-UY" sz="2800" b="1" dirty="0">
                <a:solidFill>
                  <a:srgbClr val="000099"/>
                </a:solidFill>
              </a:rPr>
              <a:t>INFORMACION</a:t>
            </a:r>
            <a:r>
              <a:rPr lang="es-UY" sz="2800" b="1" dirty="0"/>
              <a:t> </a:t>
            </a:r>
            <a:r>
              <a:rPr lang="es-UY" sz="2800" dirty="0"/>
              <a:t>que incluya datos obtenidos dentro de la empresa (Ej. Ciclo de ventas), y datos recogidos del contexto (por ej. Tipo de cambio)</a:t>
            </a:r>
          </a:p>
          <a:p>
            <a:endParaRPr lang="es-UY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13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1785926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El </a:t>
            </a:r>
            <a:r>
              <a:rPr lang="es-ES" sz="2400" dirty="0"/>
              <a:t>tenedor que recibe un </a:t>
            </a:r>
            <a:r>
              <a:rPr lang="es-ES" sz="2400" b="1" dirty="0">
                <a:solidFill>
                  <a:srgbClr val="C00000"/>
                </a:solidFill>
              </a:rPr>
              <a:t>cheque </a:t>
            </a:r>
            <a:r>
              <a:rPr lang="es-ES" sz="2400" b="1" dirty="0" smtClean="0">
                <a:solidFill>
                  <a:srgbClr val="C00000"/>
                </a:solidFill>
              </a:rPr>
              <a:t>cruzado </a:t>
            </a:r>
            <a:r>
              <a:rPr lang="es-ES" sz="2400" i="1" dirty="0" smtClean="0"/>
              <a:t>(trazado de dos líneas paralelas en el ángulo superior izquierdo del cheque) </a:t>
            </a:r>
            <a:r>
              <a:rPr lang="es-ES" sz="2400" b="1" dirty="0" smtClean="0"/>
              <a:t>debe </a:t>
            </a:r>
            <a:r>
              <a:rPr lang="es-ES" sz="2400" b="1" dirty="0"/>
              <a:t>depositarlo </a:t>
            </a:r>
            <a:r>
              <a:rPr lang="es-ES" sz="2400" dirty="0"/>
              <a:t>en el Banco en que </a:t>
            </a:r>
            <a:r>
              <a:rPr lang="es-ES" sz="2400" dirty="0" smtClean="0"/>
              <a:t>tiene </a:t>
            </a:r>
            <a:r>
              <a:rPr lang="es-ES" sz="2400" dirty="0"/>
              <a:t>una Cuenta </a:t>
            </a:r>
            <a:r>
              <a:rPr lang="es-ES" sz="2400" dirty="0" smtClean="0"/>
              <a:t>Corriente, </a:t>
            </a:r>
            <a:r>
              <a:rPr lang="es-ES" sz="2400" u="sng" dirty="0" smtClean="0"/>
              <a:t>no puede cobrarlo directamente. </a:t>
            </a:r>
          </a:p>
          <a:p>
            <a:pPr algn="just"/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Si </a:t>
            </a:r>
            <a:r>
              <a:rPr lang="es-ES" sz="2400" dirty="0"/>
              <a:t>el </a:t>
            </a:r>
            <a:r>
              <a:rPr lang="es-ES" sz="2400" b="1" dirty="0">
                <a:solidFill>
                  <a:srgbClr val="7030A0"/>
                </a:solidFill>
              </a:rPr>
              <a:t>cruzamiento es </a:t>
            </a:r>
            <a:r>
              <a:rPr lang="es-ES" sz="2400" b="1" dirty="0" smtClean="0">
                <a:solidFill>
                  <a:srgbClr val="7030A0"/>
                </a:solidFill>
              </a:rPr>
              <a:t>especial </a:t>
            </a:r>
            <a:r>
              <a:rPr lang="es-ES" sz="2400" dirty="0" smtClean="0"/>
              <a:t>(entre las dos líneas se escribe el nombre de un Banco determinado), </a:t>
            </a:r>
            <a:r>
              <a:rPr lang="es-ES" sz="2400" dirty="0"/>
              <a:t>el cheque debe ser depositado </a:t>
            </a:r>
            <a:r>
              <a:rPr lang="es-ES" sz="2400" u="sng" dirty="0"/>
              <a:t>en el banco </a:t>
            </a:r>
            <a:r>
              <a:rPr lang="es-ES" sz="2400" u="sng" dirty="0" smtClean="0"/>
              <a:t>designado</a:t>
            </a:r>
            <a:r>
              <a:rPr lang="es-ES" sz="2400" dirty="0" smtClean="0"/>
              <a:t>, </a:t>
            </a:r>
            <a:r>
              <a:rPr lang="es-ES" sz="2400" dirty="0"/>
              <a:t>para que sea éste el que proceda a su cobro frente al banco girado. </a:t>
            </a:r>
            <a:endParaRPr lang="es-UY" sz="2400" dirty="0"/>
          </a:p>
        </p:txBody>
      </p:sp>
      <p:sp>
        <p:nvSpPr>
          <p:cNvPr id="3" name="2 Rectángulo"/>
          <p:cNvSpPr/>
          <p:nvPr/>
        </p:nvSpPr>
        <p:spPr>
          <a:xfrm>
            <a:off x="285720" y="785794"/>
            <a:ext cx="85725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CHEQUE CRUZADO:</a:t>
            </a:r>
            <a:endParaRPr lang="es-E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1714488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La </a:t>
            </a:r>
            <a:r>
              <a:rPr lang="es-ES" sz="2400" dirty="0"/>
              <a:t>certificación consiste en una constancia, </a:t>
            </a:r>
            <a:r>
              <a:rPr lang="es-ES" sz="2400" u="sng" dirty="0"/>
              <a:t>firmada por el banco en el mismo cheque</a:t>
            </a:r>
            <a:r>
              <a:rPr lang="es-ES" sz="2400" dirty="0"/>
              <a:t>, en que se establece que existen fondos disponibles en la cuenta del librador, para el pago del cheque. </a:t>
            </a:r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La </a:t>
            </a:r>
            <a:r>
              <a:rPr lang="es-ES" sz="2400" dirty="0"/>
              <a:t>certificación se debe hacer por el Banco girado a pedido del librador. </a:t>
            </a:r>
            <a:endParaRPr lang="es-ES" sz="2400" dirty="0" smtClean="0"/>
          </a:p>
          <a:p>
            <a:pPr algn="just"/>
            <a:endParaRPr lang="es-ES" sz="2400" dirty="0" smtClean="0"/>
          </a:p>
          <a:p>
            <a:pPr algn="just"/>
            <a:r>
              <a:rPr lang="es-ES" sz="2400" dirty="0" smtClean="0"/>
              <a:t>La </a:t>
            </a:r>
            <a:r>
              <a:rPr lang="es-ES" sz="2400" dirty="0"/>
              <a:t>finalidad del cheque certificado es </a:t>
            </a:r>
            <a:r>
              <a:rPr lang="es-ES" sz="2400" b="1" dirty="0"/>
              <a:t>proporcionar una mayor seguridad a quien recibe un cheque</a:t>
            </a:r>
            <a:r>
              <a:rPr lang="es-ES" sz="2400" b="1" dirty="0" smtClean="0"/>
              <a:t>.</a:t>
            </a:r>
            <a:endParaRPr lang="es-UY" sz="2400" b="1" dirty="0"/>
          </a:p>
        </p:txBody>
      </p:sp>
      <p:sp>
        <p:nvSpPr>
          <p:cNvPr id="3" name="2 Rectángulo"/>
          <p:cNvSpPr/>
          <p:nvPr/>
        </p:nvSpPr>
        <p:spPr>
          <a:xfrm>
            <a:off x="285720" y="785794"/>
            <a:ext cx="85725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CHEQUE certificado:</a:t>
            </a:r>
            <a:endParaRPr lang="es-E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1714488"/>
            <a:ext cx="8286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/>
              <a:t>Quien </a:t>
            </a:r>
            <a:r>
              <a:rPr lang="es-ES" sz="2400" dirty="0"/>
              <a:t>no tiene una Cuenta Corriente y por lo tanto no puede librar cheques, puede solicitarle al banco una Letra de Cambio.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Este </a:t>
            </a:r>
            <a:r>
              <a:rPr lang="es-ES" sz="2400" dirty="0"/>
              <a:t>instrumento </a:t>
            </a:r>
            <a:r>
              <a:rPr lang="es-ES" sz="2400" b="1" dirty="0"/>
              <a:t>es un cheque del banco</a:t>
            </a:r>
            <a:r>
              <a:rPr lang="es-ES" sz="2400" dirty="0"/>
              <a:t>, asimilable al cheque certificado, es decir, que </a:t>
            </a:r>
            <a:r>
              <a:rPr lang="es-ES" sz="2400" u="sng" dirty="0"/>
              <a:t>tiene los fondos asegurados</a:t>
            </a:r>
            <a:r>
              <a:rPr lang="es-ES" sz="2400" u="sng" dirty="0" smtClean="0"/>
              <a:t>.</a:t>
            </a:r>
          </a:p>
          <a:p>
            <a:pPr algn="just"/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/>
              <a:t>El cliente puede comprar dicho cheque con dinero en efectivo o con dinero de su cuenta de ahorro.</a:t>
            </a:r>
            <a:br>
              <a:rPr lang="es-ES" sz="2400" dirty="0"/>
            </a:br>
            <a:endParaRPr lang="es-UY" sz="2400" dirty="0"/>
          </a:p>
        </p:txBody>
      </p:sp>
      <p:sp>
        <p:nvSpPr>
          <p:cNvPr id="3" name="2 Rectángulo"/>
          <p:cNvSpPr/>
          <p:nvPr/>
        </p:nvSpPr>
        <p:spPr>
          <a:xfrm>
            <a:off x="285720" y="785794"/>
            <a:ext cx="85725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Letra de cambio:</a:t>
            </a:r>
            <a:endParaRPr lang="es-E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85720" y="785794"/>
            <a:ext cx="857255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Me pregunto?</a:t>
            </a:r>
            <a:endParaRPr lang="es-E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5720" y="1714488"/>
            <a:ext cx="8286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arenR"/>
            </a:pPr>
            <a:r>
              <a:rPr lang="es-ES" sz="2400" dirty="0" smtClean="0"/>
              <a:t>¿Cómo hago para cobrar un cheque al portador?</a:t>
            </a:r>
          </a:p>
          <a:p>
            <a:pPr marL="457200" indent="-457200" algn="just">
              <a:buAutoNum type="arabicParenR"/>
            </a:pPr>
            <a:endParaRPr lang="es-ES" sz="2400" dirty="0" smtClean="0"/>
          </a:p>
          <a:p>
            <a:pPr marL="457200" indent="-457200" algn="just">
              <a:buAutoNum type="arabicParenR"/>
            </a:pPr>
            <a:r>
              <a:rPr lang="es-ES" sz="2400" dirty="0" smtClean="0"/>
              <a:t>Y para cobrar uno que tiene mi nombre?</a:t>
            </a:r>
          </a:p>
          <a:p>
            <a:pPr marL="457200" indent="-457200" algn="just">
              <a:buAutoNum type="arabicParenR"/>
            </a:pPr>
            <a:endParaRPr lang="es-ES" sz="2400" dirty="0" smtClean="0"/>
          </a:p>
          <a:p>
            <a:pPr marL="457200" indent="-457200" algn="just">
              <a:buAutoNum type="arabicParenR"/>
            </a:pPr>
            <a:r>
              <a:rPr lang="es-ES" sz="2400" dirty="0" smtClean="0"/>
              <a:t>¿Cómo se endosa un cheque? En qué ocasión se realiza?</a:t>
            </a:r>
          </a:p>
          <a:p>
            <a:pPr marL="457200" indent="-457200" algn="just">
              <a:buAutoNum type="arabicParenR"/>
            </a:pPr>
            <a:endParaRPr lang="es-ES" sz="2400" dirty="0" smtClean="0"/>
          </a:p>
          <a:p>
            <a:pPr marL="457200" indent="-457200" algn="just">
              <a:buAutoNum type="arabicParenR"/>
            </a:pPr>
            <a:r>
              <a:rPr lang="es-ES" sz="2400" dirty="0" smtClean="0"/>
              <a:t>Si pago con cheque común, ¿Qué documento me entregan? Contado o Crédito?</a:t>
            </a:r>
          </a:p>
          <a:p>
            <a:pPr marL="457200" indent="-457200" algn="just">
              <a:buAutoNum type="arabicParenR"/>
            </a:pPr>
            <a:endParaRPr lang="es-ES" sz="2400" dirty="0" smtClean="0"/>
          </a:p>
          <a:p>
            <a:pPr marL="457200" indent="-457200" algn="just">
              <a:buAutoNum type="arabicParenR"/>
            </a:pPr>
            <a:r>
              <a:rPr lang="es-ES" sz="2400" dirty="0" smtClean="0"/>
              <a:t>Y si pago con cheque diferido?</a:t>
            </a:r>
            <a:endParaRPr lang="es-UY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PROGRAMA DE GESTIÓN</a:t>
            </a:r>
            <a:endParaRPr lang="es-ES" sz="2800" b="1" i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Un programa de gestión comercial es básico si se tiene necesidad de contar con una </a:t>
            </a:r>
            <a:r>
              <a:rPr lang="es-ES" b="1" dirty="0" smtClean="0"/>
              <a:t>información</a:t>
            </a:r>
            <a:r>
              <a:rPr lang="es-ES" dirty="0" smtClean="0"/>
              <a:t> </a:t>
            </a:r>
            <a:r>
              <a:rPr lang="es-ES" b="1" dirty="0" smtClean="0"/>
              <a:t>precisa</a:t>
            </a:r>
            <a:r>
              <a:rPr lang="es-ES" dirty="0" smtClean="0"/>
              <a:t>, si se quiere controlar el mercado, si se necesita velocidad para optimizar el trabajo, es la columna que vertebra cualquier empresa.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i="1" dirty="0" smtClean="0">
                <a:solidFill>
                  <a:srgbClr val="FF0000"/>
                </a:solidFill>
                <a:latin typeface="+mn-lt"/>
              </a:rPr>
              <a:t>PROGRAMA DE GESTIÓN</a:t>
            </a:r>
            <a:endParaRPr lang="es-ES" sz="2800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Un software de gestión es una poderosa herramienta que sirve para resolver los problemas más frecuentes que se presentan en las tres áreas de trabajo más problemáticas de las empresas:</a:t>
            </a:r>
            <a:br>
              <a:rPr lang="es-ES" dirty="0" smtClean="0"/>
            </a:br>
            <a:r>
              <a:rPr lang="es-ES" dirty="0" smtClean="0"/>
              <a:t>+ Problemas con el Archivo.</a:t>
            </a:r>
            <a:br>
              <a:rPr lang="es-ES" dirty="0" smtClean="0"/>
            </a:br>
            <a:r>
              <a:rPr lang="es-ES" dirty="0" smtClean="0"/>
              <a:t>+ Problemas con la Digitalización de documentos.</a:t>
            </a:r>
            <a:br>
              <a:rPr lang="es-ES" dirty="0" smtClean="0"/>
            </a:br>
            <a:r>
              <a:rPr lang="es-ES" dirty="0" smtClean="0"/>
              <a:t>+ Problemas con la Automatización de los Procesos de Trabajo.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57356" y="2714620"/>
            <a:ext cx="5572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DOCUMENTACION COMERCIAL</a:t>
            </a:r>
            <a:endParaRPr lang="es-E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034" y="785794"/>
            <a:ext cx="1785950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UY" sz="2000" b="1" dirty="0" smtClean="0"/>
              <a:t>CONTADO</a:t>
            </a:r>
            <a:endParaRPr lang="es-UY" sz="2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929454" y="5429264"/>
            <a:ext cx="178595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UY" sz="2000" b="1" dirty="0" smtClean="0"/>
              <a:t>REMITOS</a:t>
            </a:r>
            <a:endParaRPr lang="es-UY" sz="20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143504" y="785794"/>
            <a:ext cx="178595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UY" sz="2000" b="1" dirty="0" smtClean="0"/>
              <a:t>CREDITO</a:t>
            </a:r>
            <a:endParaRPr lang="es-UY" sz="20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786578" y="1643050"/>
            <a:ext cx="1785950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UY" sz="2000" b="1" dirty="0" smtClean="0"/>
              <a:t>RECIBOS</a:t>
            </a:r>
            <a:endParaRPr lang="es-UY" sz="20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143108" y="4786322"/>
            <a:ext cx="3143272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UY" sz="2000" b="1" dirty="0" smtClean="0"/>
              <a:t>NOTA DE CREDITO</a:t>
            </a:r>
            <a:endParaRPr lang="es-UY" sz="20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785918" y="1571612"/>
            <a:ext cx="2286016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UY" sz="2000" b="1" dirty="0" smtClean="0"/>
              <a:t>DEVOLUCION CONTADO</a:t>
            </a:r>
            <a:endParaRPr lang="es-UY" sz="20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71472" y="4000504"/>
            <a:ext cx="2214578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UY" sz="2000" b="1" dirty="0" smtClean="0"/>
              <a:t>NOTA DEBITO</a:t>
            </a:r>
            <a:endParaRPr lang="es-UY" sz="20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285852" y="6000768"/>
            <a:ext cx="5429288" cy="40011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UY" sz="2000" b="1" dirty="0" smtClean="0"/>
              <a:t>TICKETS MAQ.REGISTRADORA</a:t>
            </a:r>
            <a:endParaRPr lang="es-UY" sz="2000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000760" y="4214818"/>
            <a:ext cx="2428892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UY" sz="2000" b="1" dirty="0" smtClean="0"/>
              <a:t>RESGUARDOS</a:t>
            </a:r>
            <a:endParaRPr lang="es-UY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b="1" i="1" dirty="0" smtClean="0">
                <a:solidFill>
                  <a:srgbClr val="FF0000"/>
                </a:solidFill>
                <a:latin typeface="+mn-lt"/>
              </a:rPr>
              <a:t>DOCUMENTACION COMERCIAL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600" dirty="0" smtClean="0"/>
              <a:t>Todas las operaciones de comercio deben quedar documentadas.</a:t>
            </a:r>
          </a:p>
          <a:p>
            <a:endParaRPr lang="es-ES" dirty="0" smtClean="0"/>
          </a:p>
          <a:p>
            <a:r>
              <a:rPr lang="es-ES" sz="3600" dirty="0" smtClean="0"/>
              <a:t>Cada hecho económico que efectué la empresa, debe emitir un comprobante, que constituirá el soporte de la información.</a:t>
            </a:r>
            <a:endParaRPr lang="es-ES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b="1" i="1" dirty="0" smtClean="0">
                <a:solidFill>
                  <a:srgbClr val="FF0000"/>
                </a:solidFill>
                <a:latin typeface="+mn-lt"/>
              </a:rPr>
              <a:t>DOCUMENTACION COMERCIAL</a:t>
            </a:r>
            <a:endParaRPr lang="es-ES" sz="2800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FUNCIONES DE LOS COMPROBANTES:</a:t>
            </a:r>
          </a:p>
          <a:p>
            <a:endParaRPr lang="es-ES" dirty="0" smtClean="0"/>
          </a:p>
          <a:p>
            <a:r>
              <a:rPr lang="es-ES" dirty="0" smtClean="0"/>
              <a:t>CONTABLE,  constituyen el elemento fundamental para la contabilización de los comprobantes.</a:t>
            </a:r>
          </a:p>
          <a:p>
            <a:endParaRPr lang="es-ES" dirty="0" smtClean="0"/>
          </a:p>
          <a:p>
            <a:r>
              <a:rPr lang="es-ES" dirty="0" smtClean="0"/>
              <a:t>DE CONTROL, posterior a las registraciones efectuadas, existe un procedimiento de auditoria que permite verificar si los registros contables están respaldados por comprobantes, y también verificar que los comprobantes estén confeccionados de acuerdo a las formalidades previstas por normativa.</a:t>
            </a:r>
            <a:endParaRPr lang="es-E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891</TotalTime>
  <Words>1593</Words>
  <Application>Microsoft Office PowerPoint</Application>
  <PresentationFormat>Presentación en pantalla (4:3)</PresentationFormat>
  <Paragraphs>208</Paragraphs>
  <Slides>43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Urbano</vt:lpstr>
      <vt:lpstr>CURSO AUXILIAR ADMINISTRATIVO    </vt:lpstr>
      <vt:lpstr>Diapositiva 2</vt:lpstr>
      <vt:lpstr>Diapositiva 3</vt:lpstr>
      <vt:lpstr>Diapositiva 4</vt:lpstr>
      <vt:lpstr>PROGRAMA DE GESTIÓN</vt:lpstr>
      <vt:lpstr>PROGRAMA DE GESTIÓN</vt:lpstr>
      <vt:lpstr>Diapositiva 7</vt:lpstr>
      <vt:lpstr>DOCUMENTACION COMERCIAL</vt:lpstr>
      <vt:lpstr>DOCUMENTACION COMERCIAL</vt:lpstr>
      <vt:lpstr>DOCUMENTACION COMERCIAL</vt:lpstr>
      <vt:lpstr>DOCUMENTACION COMERCIAL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TÍTULOS DE CRÉDITO</vt:lpstr>
      <vt:lpstr>TÍTULOS DE CRÉDITO </vt:lpstr>
      <vt:lpstr>TÍTULOS DE CRÉDITO</vt:lpstr>
      <vt:lpstr>TÍTULOS DE CRÉDITO</vt:lpstr>
      <vt:lpstr>TÍTULOS DE CRÉDITO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Usuariow7</cp:lastModifiedBy>
  <cp:revision>69</cp:revision>
  <dcterms:created xsi:type="dcterms:W3CDTF">2014-09-19T01:11:34Z</dcterms:created>
  <dcterms:modified xsi:type="dcterms:W3CDTF">2015-03-13T19:16:23Z</dcterms:modified>
</cp:coreProperties>
</file>