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Título"/>
          <p:cNvSpPr>
            <a:spLocks noGrp="1"/>
          </p:cNvSpPr>
          <p:nvPr>
            <p:ph type="title" idx="4294967295"/>
          </p:nvPr>
        </p:nvSpPr>
        <p:spPr bwMode="auto">
          <a:xfrm>
            <a:off x="468313" y="2781300"/>
            <a:ext cx="8229600" cy="1143000"/>
          </a:xfrm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smtClean="0">
                <a:effectLst/>
              </a:rPr>
              <a:t>SUELDO ANUAL COMPLEMENTARIO</a:t>
            </a:r>
            <a:br>
              <a:rPr lang="es-UY" smtClean="0">
                <a:effectLst/>
              </a:rPr>
            </a:br>
            <a:r>
              <a:rPr lang="es-UY" smtClean="0">
                <a:effectLst/>
              </a:rPr>
              <a:t/>
            </a:r>
            <a:br>
              <a:rPr lang="es-UY" smtClean="0">
                <a:effectLst/>
              </a:rPr>
            </a:br>
            <a:r>
              <a:rPr lang="es-UY" smtClean="0">
                <a:effectLst/>
              </a:rPr>
              <a:t>“aguinaldo”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301752" y="457200"/>
            <a:ext cx="8686800" cy="841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LICENCIA ANUAL Y SALARIO VACACIONAL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PERSONAS A LAS QUE SE APLICA EL REGIMEN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2819" name="3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i="1" smtClean="0"/>
              <a:t>Todos los trabajadores contratados por particulares o empresas privadas de cualquier naturaleza tienen en principio derecho al goce de una licencia anual pagada de 20 días.</a:t>
            </a:r>
          </a:p>
          <a:p>
            <a:r>
              <a:rPr lang="es-UY" i="1" smtClean="0"/>
              <a:t>Quedan también incluidos en este régimen los empleados del hogar y los trabajadores rurales.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Cuando debe gozarse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384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i="1" smtClean="0"/>
              <a:t>Deben hacerse efectivos dentro del año inmediato siguiente al período en que se generó el derecho.</a:t>
            </a:r>
          </a:p>
          <a:p>
            <a:pPr>
              <a:buFont typeface="Wingdings 3" pitchFamily="18" charset="2"/>
              <a:buNone/>
            </a:pPr>
            <a:endParaRPr lang="es-UY" i="1" smtClean="0"/>
          </a:p>
          <a:p>
            <a:r>
              <a:rPr lang="es-UY" i="1" smtClean="0"/>
              <a:t>Está prohibida su renuncia o sustitución por dinero, salvo en los casos expresamente autorizados por ley.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Adquisición del derecho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UY" b="1" i="1" smtClean="0"/>
              <a:t>1) Principio General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i="1" smtClean="0"/>
              <a:t>Por cada año de trabajo se tiene derecho a 20 días continuos de vacaciones pagas en el año inmediato siguiente al período en que se generó el derecho.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i="1" smtClean="0"/>
              <a:t>Nuestra ley establece un sistema según el cual la licencia se va generando según el tiempo de trabajo. Cada período de cómputo cierra al 31 de Diciembre.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Adquisición del derecho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589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b="1" i="1" smtClean="0"/>
              <a:t>2) Ajuste al año civil</a:t>
            </a:r>
          </a:p>
          <a:p>
            <a:pPr>
              <a:buFont typeface="Wingdings 3" pitchFamily="18" charset="2"/>
              <a:buNone/>
            </a:pPr>
            <a:endParaRPr lang="es-UY" b="1" i="1" smtClean="0"/>
          </a:p>
          <a:p>
            <a:pPr>
              <a:buFont typeface="Wingdings 3" pitchFamily="18" charset="2"/>
              <a:buNone/>
            </a:pPr>
            <a:r>
              <a:rPr lang="es-UY" i="1" smtClean="0"/>
              <a:t>Se ha de tener en cuenta que por cada mes de servicios o a la orden le corresponde al trabajador 1 día y 2/3 de licencia.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Faltas no descontables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UY" i="1" smtClean="0"/>
              <a:t>Los descansos semanales</a:t>
            </a:r>
          </a:p>
          <a:p>
            <a:pPr>
              <a:lnSpc>
                <a:spcPct val="90000"/>
              </a:lnSpc>
            </a:pPr>
            <a:r>
              <a:rPr lang="es-UY" i="1" smtClean="0"/>
              <a:t>Los feriados, tanto comunes como pagos.</a:t>
            </a:r>
          </a:p>
          <a:p>
            <a:pPr>
              <a:lnSpc>
                <a:spcPct val="90000"/>
              </a:lnSpc>
            </a:pPr>
            <a:r>
              <a:rPr lang="es-UY" i="1" smtClean="0"/>
              <a:t>Las faltas por enfermedad, siempre que sean menores de 30 días (por cada año).</a:t>
            </a:r>
          </a:p>
          <a:p>
            <a:pPr>
              <a:lnSpc>
                <a:spcPct val="90000"/>
              </a:lnSpc>
            </a:pPr>
            <a:r>
              <a:rPr lang="es-UY" i="1" smtClean="0"/>
              <a:t>Las suspensiones no imputables al trabajador, durante las cuales haya estado a la orden del empleador y las ausencias de huelga.</a:t>
            </a:r>
          </a:p>
          <a:p>
            <a:pPr>
              <a:lnSpc>
                <a:spcPct val="90000"/>
              </a:lnSpc>
            </a:pPr>
            <a:r>
              <a:rPr lang="es-UY" i="1" smtClean="0"/>
              <a:t>Las faltas imputables a licencia por maternidad, antes como después del parto.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Faltas  descontables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793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s-UY" i="1" dirty="0" smtClean="0"/>
              <a:t>  </a:t>
            </a:r>
          </a:p>
          <a:p>
            <a:pPr algn="ctr">
              <a:buFont typeface="Wingdings 3" pitchFamily="18" charset="2"/>
              <a:buNone/>
            </a:pPr>
            <a:r>
              <a:rPr lang="es-UY" sz="3200" i="1" dirty="0" smtClean="0"/>
              <a:t>Todas aquellas que pueden ser imputables al trabajador, y por las cuales debe descontársele 1/15 día  de licencia (también sufrirá este descuento sí es suspendido).</a:t>
            </a:r>
          </a:p>
          <a:p>
            <a:pPr algn="ctr">
              <a:buFont typeface="Wingdings 3" pitchFamily="18" charset="2"/>
              <a:buNone/>
            </a:pPr>
            <a:r>
              <a:rPr lang="es-UY" sz="3200" i="1" dirty="0" err="1" smtClean="0"/>
              <a:t>Tambien</a:t>
            </a:r>
            <a:r>
              <a:rPr lang="es-UY" sz="3200" i="1" dirty="0" smtClean="0"/>
              <a:t> son descontables el período amparado al Seguro de Paro.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      </a:t>
            </a:r>
            <a:r>
              <a:rPr lang="es-UY" sz="40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ANTIGÜEDAD </a:t>
            </a:r>
            <a:endParaRPr lang="es-UY" sz="40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896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s-UY" smtClean="0"/>
              <a:t> </a:t>
            </a:r>
            <a:r>
              <a:rPr lang="es-UY" i="1" smtClean="0"/>
              <a:t>Al 5º año de trabajo le corresponde 1 día más</a:t>
            </a:r>
          </a:p>
          <a:p>
            <a:pPr>
              <a:buFont typeface="Wingdings 3" pitchFamily="18" charset="2"/>
              <a:buNone/>
            </a:pPr>
            <a:r>
              <a:rPr lang="es-UY" i="1" smtClean="0"/>
              <a:t>de licencia y luego se van adicionando días de licencia cada múltiplo de 4.</a:t>
            </a:r>
          </a:p>
          <a:p>
            <a:pPr>
              <a:buFont typeface="Wingdings 3" pitchFamily="18" charset="2"/>
              <a:buNone/>
            </a:pPr>
            <a:r>
              <a:rPr lang="es-UY" i="1" smtClean="0"/>
              <a:t>                    5 años …………. 1 día</a:t>
            </a:r>
          </a:p>
          <a:p>
            <a:pPr>
              <a:buFont typeface="Wingdings 3" pitchFamily="18" charset="2"/>
              <a:buNone/>
            </a:pPr>
            <a:r>
              <a:rPr lang="es-UY" i="1" smtClean="0"/>
              <a:t>                    8 años …………. 2 días</a:t>
            </a:r>
          </a:p>
          <a:p>
            <a:pPr>
              <a:buFont typeface="Wingdings 3" pitchFamily="18" charset="2"/>
              <a:buNone/>
            </a:pPr>
            <a:r>
              <a:rPr lang="es-UY" i="1" smtClean="0"/>
              <a:t>                   12 años …………3 días  y así sucesivamente hasta llegar a 6 días..(24 años).</a:t>
            </a:r>
          </a:p>
          <a:p>
            <a:pPr>
              <a:buFont typeface="Wingdings 3" pitchFamily="18" charset="2"/>
              <a:buNone/>
            </a:pPr>
            <a:endParaRPr lang="es-UY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Duración de la licencia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998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s-UY" i="1" smtClean="0"/>
              <a:t>    Las vacaciones anuales se extienden por 20 días continuos, y dentro de ellos no se incluyen los feriados ni los domingos, pero sí los días sábados.</a:t>
            </a:r>
          </a:p>
          <a:p>
            <a:pPr>
              <a:buFont typeface="Wingdings 3" pitchFamily="18" charset="2"/>
              <a:buNone/>
            </a:pPr>
            <a:r>
              <a:rPr lang="es-UY" i="1" smtClean="0"/>
              <a:t>   En los casos que la empresa cierra y el trabajador no completa los 20 días, el Ministerio de Trabajo entiende que el contrato de trabajo queda suspendido.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Convenios colectivos sobre licencia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s-UY" sz="2400" i="1" smtClean="0"/>
              <a:t>    Se permite pactar tres excepciones al régimen general</a:t>
            </a:r>
          </a:p>
          <a:p>
            <a:pPr>
              <a:buFont typeface="Wingdings 3" pitchFamily="18" charset="2"/>
              <a:buNone/>
            </a:pPr>
            <a:endParaRPr lang="es-UY" sz="2400" i="1" smtClean="0"/>
          </a:p>
          <a:p>
            <a:pPr>
              <a:buFont typeface="Wingdings 3" pitchFamily="18" charset="2"/>
              <a:buNone/>
            </a:pPr>
            <a:r>
              <a:rPr lang="es-UY" sz="2400" b="1" i="1" smtClean="0"/>
              <a:t>  </a:t>
            </a:r>
            <a:r>
              <a:rPr lang="es-UY" sz="2000" b="1" i="1" smtClean="0"/>
              <a:t>1)</a:t>
            </a:r>
            <a:r>
              <a:rPr lang="es-UY" sz="2400" b="1" i="1" smtClean="0"/>
              <a:t>Fraccionamiento de la licencia</a:t>
            </a:r>
            <a:endParaRPr lang="es-UY" sz="2400" i="1" smtClean="0"/>
          </a:p>
          <a:p>
            <a:pPr>
              <a:buFont typeface="Wingdings 3" pitchFamily="18" charset="2"/>
              <a:buNone/>
            </a:pPr>
            <a:r>
              <a:rPr lang="es-UY" sz="2400" i="1" smtClean="0"/>
              <a:t>     Se puede fraccionar la licencia en dos períodos de 10 días, que también deben de ser continuos.</a:t>
            </a:r>
          </a:p>
          <a:p>
            <a:pPr>
              <a:buFont typeface="Wingdings 3" pitchFamily="18" charset="2"/>
              <a:buNone/>
            </a:pPr>
            <a:r>
              <a:rPr lang="es-UY" sz="2400" i="1" smtClean="0"/>
              <a:t>  </a:t>
            </a:r>
            <a:endParaRPr lang="es-UY" sz="2400" b="1" i="1" smtClean="0"/>
          </a:p>
          <a:p>
            <a:pPr>
              <a:buFont typeface="Wingdings 3" pitchFamily="18" charset="2"/>
              <a:buNone/>
            </a:pPr>
            <a:r>
              <a:rPr lang="es-UY" sz="2400" b="1" i="1" smtClean="0"/>
              <a:t>   </a:t>
            </a:r>
            <a:endParaRPr lang="es-UY" sz="2400" i="1" smtClean="0"/>
          </a:p>
          <a:p>
            <a:pPr>
              <a:buFont typeface="Wingdings 3" pitchFamily="18" charset="2"/>
              <a:buNone/>
            </a:pPr>
            <a:endParaRPr lang="es-UY" sz="2400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Título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/>
              </a:rPr>
              <a:t>NOCIÓN Y CÁLCULO</a:t>
            </a:r>
          </a:p>
        </p:txBody>
      </p:sp>
      <p:sp>
        <p:nvSpPr>
          <p:cNvPr id="152579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v"/>
            </a:pPr>
            <a:r>
              <a:rPr lang="es-UY" smtClean="0"/>
              <a:t>Consiste en una suma de dinero con naturaleza salarial que ha de ser pagada por el empleador.</a:t>
            </a:r>
          </a:p>
          <a:p>
            <a:pPr marL="273050" indent="-273050">
              <a:buFont typeface="Wingdings" pitchFamily="2" charset="2"/>
              <a:buChar char="v"/>
            </a:pPr>
            <a:r>
              <a:rPr lang="es-UY" smtClean="0"/>
              <a:t>Es equivalente a la doceava parte del total de salarios pagados en dinero por el empleador en los doce meses anteriores al 1 de Diciembre de cada año.</a:t>
            </a:r>
          </a:p>
          <a:p>
            <a:pPr marL="273050" indent="-273050">
              <a:buFont typeface="Wingdings" pitchFamily="2" charset="2"/>
              <a:buChar char="v"/>
            </a:pPr>
            <a:r>
              <a:rPr lang="es-UY" smtClean="0"/>
              <a:t>Se considera el total de salarios nominales y no los montos líquidos.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Convenios colectivos sobre licencia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700" i="1" smtClean="0"/>
              <a:t>   </a:t>
            </a:r>
            <a:r>
              <a:rPr lang="es-UY" sz="2300" b="1" i="1" smtClean="0"/>
              <a:t> 2) Computabilidad de los feriados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300" i="1" smtClean="0"/>
              <a:t>    Por acuerdo de partes se pueden también establecer que los llamados </a:t>
            </a:r>
            <a:r>
              <a:rPr lang="es-UY" sz="2300" b="1" i="1" smtClean="0"/>
              <a:t>días en rojo </a:t>
            </a:r>
            <a:r>
              <a:rPr lang="es-UY" sz="2300" i="1" smtClean="0"/>
              <a:t>sean contados como parte de la licencia (cuando la empresa abre dichos días).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2300" i="1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300" b="1" i="1" smtClean="0"/>
              <a:t>    3) Acumulación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300" b="1" i="1" smtClean="0"/>
              <a:t>     </a:t>
            </a:r>
            <a:r>
              <a:rPr lang="es-UY" sz="2300" i="1" smtClean="0"/>
              <a:t>Los trabajadores que prestan servicios en establecimientos que practican regímenes de turnos pueden acumular a la licencia los descansos compensatorios que les correspondan.</a:t>
            </a:r>
            <a:endParaRPr lang="es-UY" sz="2300" b="1" i="1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2300" b="1" i="1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300" b="1" i="1" smtClean="0"/>
              <a:t> </a:t>
            </a:r>
            <a:r>
              <a:rPr lang="es-UY" sz="2300" i="1" smtClean="0"/>
              <a:t> </a:t>
            </a:r>
            <a:endParaRPr lang="es-UY" sz="2300" b="1" i="1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700" b="1" i="1" smtClean="0"/>
              <a:t>   </a:t>
            </a:r>
            <a:endParaRPr lang="es-UY" sz="700" i="1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700" i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       </a:t>
            </a:r>
            <a:r>
              <a:rPr lang="es-UY" sz="44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CÁLCULO</a:t>
            </a:r>
            <a:endParaRPr lang="es-UY" sz="44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i="1" smtClean="0"/>
              <a:t>    </a:t>
            </a:r>
            <a:r>
              <a:rPr lang="es-UY" b="1" i="1" smtClean="0"/>
              <a:t>Mensuales y Jornaleros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b="1" i="1" smtClean="0"/>
              <a:t>  1º) </a:t>
            </a:r>
            <a:r>
              <a:rPr lang="es-UY" i="1" smtClean="0"/>
              <a:t>Jornal vigente </a:t>
            </a:r>
            <a:r>
              <a:rPr lang="es-UY" sz="3600" b="1" i="1" smtClean="0"/>
              <a:t>= </a:t>
            </a:r>
            <a:r>
              <a:rPr lang="es-UY" sz="2300" i="1" smtClean="0"/>
              <a:t>sueldo vigente / 30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sz="2300" b="1" i="1" smtClean="0"/>
              <a:t>   2º) </a:t>
            </a:r>
            <a:r>
              <a:rPr lang="es-UY" sz="2300" i="1" smtClean="0"/>
              <a:t>Promedios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sz="2300" b="1" i="1" smtClean="0"/>
              <a:t>     a)</a:t>
            </a:r>
            <a:r>
              <a:rPr lang="es-UY" sz="2300" i="1" smtClean="0"/>
              <a:t> hs extras = suma hs ext año ant/días trab. x V hs Ex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sz="2300" b="1" i="1" smtClean="0"/>
              <a:t>     b) </a:t>
            </a:r>
            <a:r>
              <a:rPr lang="es-UY" sz="2300" i="1" smtClean="0"/>
              <a:t>remuneraciones variables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sz="2300" b="1" i="1" smtClean="0"/>
              <a:t>         =</a:t>
            </a:r>
            <a:r>
              <a:rPr lang="es-UY" sz="2300" i="1" smtClean="0"/>
              <a:t>suma rem var. Últimos 12 mes x indice ajuste/ días trab.</a:t>
            </a:r>
            <a:endParaRPr lang="es-UY" b="1" i="1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UY" b="1" i="1" smtClean="0"/>
              <a:t>    </a:t>
            </a:r>
            <a:endParaRPr lang="es-UY" i="1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UY" i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       </a:t>
            </a:r>
            <a:r>
              <a:rPr lang="es-UY" sz="44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CÁLCULO</a:t>
            </a:r>
            <a:endParaRPr lang="es-UY" sz="44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1800" i="1" dirty="0" smtClean="0"/>
              <a:t>    </a:t>
            </a:r>
            <a:r>
              <a:rPr lang="es-UY" b="1" i="1" dirty="0" smtClean="0"/>
              <a:t>Mensuales y Jornaleros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1600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1600" b="1" i="1" dirty="0" smtClean="0"/>
              <a:t>     </a:t>
            </a:r>
            <a:r>
              <a:rPr lang="es-UY" sz="2100" b="1" i="1" dirty="0" smtClean="0"/>
              <a:t>c) </a:t>
            </a:r>
            <a:r>
              <a:rPr lang="es-UY" sz="2100" b="1" i="1" dirty="0" err="1" smtClean="0"/>
              <a:t>Desc</a:t>
            </a:r>
            <a:r>
              <a:rPr lang="es-UY" sz="2100" b="1" i="1" dirty="0" smtClean="0"/>
              <a:t> y Feriados = </a:t>
            </a:r>
            <a:r>
              <a:rPr lang="es-UY" sz="2100" i="1" dirty="0" smtClean="0"/>
              <a:t>suma </a:t>
            </a:r>
            <a:r>
              <a:rPr lang="es-UY" sz="2100" i="1" dirty="0" err="1" smtClean="0"/>
              <a:t>desc</a:t>
            </a:r>
            <a:r>
              <a:rPr lang="es-UY" sz="2100" i="1" dirty="0" smtClean="0"/>
              <a:t> y </a:t>
            </a:r>
            <a:r>
              <a:rPr lang="es-UY" sz="2100" i="1" dirty="0" err="1" smtClean="0"/>
              <a:t>fer</a:t>
            </a:r>
            <a:r>
              <a:rPr lang="es-UY" sz="2100" i="1" dirty="0" smtClean="0"/>
              <a:t> </a:t>
            </a:r>
            <a:r>
              <a:rPr lang="es-UY" sz="2100" i="1" dirty="0" err="1" smtClean="0"/>
              <a:t>trabaj</a:t>
            </a:r>
            <a:r>
              <a:rPr lang="es-UY" sz="2100" i="1" dirty="0" smtClean="0"/>
              <a:t> año anterior x valor actual / días trabajados.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100" i="1" dirty="0" smtClean="0"/>
              <a:t>    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2100" i="1" dirty="0" smtClean="0"/>
              <a:t>      </a:t>
            </a:r>
            <a:r>
              <a:rPr lang="es-UY" sz="2100" b="1" i="1" dirty="0" smtClean="0"/>
              <a:t>Jornal licencia = JORNAL BÁSICO  MAS PROMEDIOS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2100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2100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1600" i="1" dirty="0" smtClean="0"/>
              <a:t>   </a:t>
            </a:r>
            <a:r>
              <a:rPr lang="es-UY" sz="1900" i="1" dirty="0" smtClean="0"/>
              <a:t> </a:t>
            </a:r>
            <a:endParaRPr lang="es-UY" sz="1600" b="1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1600" b="1" i="1" dirty="0" smtClean="0"/>
              <a:t>     </a:t>
            </a:r>
            <a:endParaRPr lang="es-UY" sz="1800" b="1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s-UY" sz="1800" b="1" i="1" dirty="0" smtClean="0"/>
              <a:t>    </a:t>
            </a:r>
            <a:endParaRPr lang="es-UY" sz="1800" i="1" dirty="0" smtClean="0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s-UY" sz="1800" i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Salario vacacional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7510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s-UY" i="1" smtClean="0"/>
              <a:t>  Es el derecho que se le concede al trabajador de cobrar una </a:t>
            </a:r>
            <a:r>
              <a:rPr lang="es-UY" b="1" i="1" smtClean="0"/>
              <a:t>suma para el mejor goce de la licencia anual.</a:t>
            </a:r>
          </a:p>
          <a:p>
            <a:pPr>
              <a:buFont typeface="Wingdings 3" pitchFamily="18" charset="2"/>
              <a:buNone/>
            </a:pPr>
            <a:endParaRPr lang="es-UY" b="1" i="1" smtClean="0"/>
          </a:p>
          <a:p>
            <a:pPr>
              <a:buFont typeface="Wingdings 3" pitchFamily="18" charset="2"/>
              <a:buNone/>
            </a:pPr>
            <a:r>
              <a:rPr lang="es-UY" b="1" i="1" smtClean="0"/>
              <a:t>  </a:t>
            </a:r>
            <a:r>
              <a:rPr lang="es-UY" i="1" smtClean="0"/>
              <a:t>Su cuantía asciende al 100% de la retribución líquida de la licencia.</a:t>
            </a:r>
            <a:endParaRPr lang="es-UY" b="1" i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Salario vacacional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7613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s-UY" i="1" smtClean="0"/>
              <a:t>  </a:t>
            </a:r>
            <a:r>
              <a:rPr lang="es-UY" b="1" i="1" smtClean="0"/>
              <a:t>Otras cuestiones</a:t>
            </a:r>
          </a:p>
          <a:p>
            <a:pPr>
              <a:buFont typeface="Wingdings" pitchFamily="2" charset="2"/>
              <a:buChar char="ü"/>
            </a:pPr>
            <a:r>
              <a:rPr lang="es-UY" i="1" smtClean="0"/>
              <a:t>En todos los casos debe de ser pago antes del comienzo de la licencia.</a:t>
            </a:r>
          </a:p>
          <a:p>
            <a:pPr>
              <a:buFont typeface="Wingdings" pitchFamily="2" charset="2"/>
              <a:buChar char="ü"/>
            </a:pPr>
            <a:r>
              <a:rPr lang="es-UY" i="1" smtClean="0"/>
              <a:t>Las sumas pagas por concepto de salario vacacional no serán gravadas por aportaciones a la seguridad social, pero sí constituyen materia gravada a los efectos del calculo del IRPF.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                 Salario vacacional</a:t>
            </a:r>
            <a:endParaRPr lang="es-UY" sz="3600" b="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77155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s-UY" i="1" smtClean="0"/>
              <a:t>  </a:t>
            </a:r>
            <a:r>
              <a:rPr lang="es-UY" b="1" i="1" smtClean="0"/>
              <a:t>Otras cuestiones</a:t>
            </a:r>
          </a:p>
          <a:p>
            <a:pPr>
              <a:buFont typeface="Wingdings" pitchFamily="2" charset="2"/>
              <a:buChar char="ü"/>
            </a:pPr>
            <a:r>
              <a:rPr lang="es-UY" i="1" smtClean="0"/>
              <a:t>Cuando corresponda abonar los jornales de licencia no gozada también deberá abonarse en forma proporcional la cuota parte correspondiente de salario vacacional.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Título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/>
              </a:rPr>
              <a:t>OPORTUNIDAD DE PAGO</a:t>
            </a:r>
          </a:p>
        </p:txBody>
      </p:sp>
      <p:sp>
        <p:nvSpPr>
          <p:cNvPr id="15360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r>
              <a:rPr lang="es-UY" b="1" i="1" smtClean="0"/>
              <a:t>Situación normal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b="1" i="1" smtClean="0"/>
              <a:t>La primera fracción</a:t>
            </a:r>
            <a:r>
              <a:rPr lang="es-UY" i="1" smtClean="0"/>
              <a:t> consiste en la doceava  parte del total ganado entre el 1 de Diciembre del año anterior y el 31 de Mayo del corriente.</a:t>
            </a:r>
          </a:p>
          <a:p>
            <a:pPr marL="273050" indent="-273050">
              <a:buFont typeface="Wingdings 3" pitchFamily="18" charset="2"/>
              <a:buNone/>
            </a:pPr>
            <a:endParaRPr lang="es-UY" i="1" smtClean="0"/>
          </a:p>
          <a:p>
            <a:pPr marL="273050" indent="-273050">
              <a:buFont typeface="Wingdings 3" pitchFamily="18" charset="2"/>
              <a:buNone/>
            </a:pPr>
            <a:r>
              <a:rPr lang="es-UY" b="1" i="1" smtClean="0"/>
              <a:t>La segunda fracción </a:t>
            </a:r>
            <a:r>
              <a:rPr lang="es-UY" i="1" smtClean="0"/>
              <a:t>consiste en la doceava parte del total ganado entre el 1 de Junio y el 30 de noviembre.</a:t>
            </a:r>
            <a:endParaRPr lang="es-UY" b="1" i="1" smtClean="0"/>
          </a:p>
          <a:p>
            <a:pPr marL="273050" indent="-273050">
              <a:buFont typeface="Wingdings 3" pitchFamily="18" charset="2"/>
              <a:buNone/>
            </a:pPr>
            <a:endParaRPr lang="es-UY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Título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/>
              </a:rPr>
              <a:t>OPORTUNIDAD DE PAGO</a:t>
            </a:r>
          </a:p>
        </p:txBody>
      </p:sp>
      <p:sp>
        <p:nvSpPr>
          <p:cNvPr id="154627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r>
              <a:rPr lang="es-UY" b="1" i="1" smtClean="0"/>
              <a:t>Ingreso a mitad  de semestre.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i="1" smtClean="0"/>
              <a:t>Se pagará una suma también calculada en base a la doceava parte del total percibido.</a:t>
            </a:r>
          </a:p>
          <a:p>
            <a:pPr marL="273050" indent="-273050">
              <a:buFont typeface="Wingdings 3" pitchFamily="18" charset="2"/>
              <a:buNone/>
            </a:pPr>
            <a:endParaRPr lang="es-UY" i="1" smtClean="0"/>
          </a:p>
          <a:p>
            <a:pPr marL="273050" indent="-273050"/>
            <a:r>
              <a:rPr lang="es-UY" b="1" i="1" smtClean="0"/>
              <a:t>Egreso antes de la oportunidad de pago.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i="1" smtClean="0"/>
              <a:t>Se pagará una suma también calculada en base a la doceava parte del total percibido  hasta el momento del egreso.</a:t>
            </a:r>
          </a:p>
          <a:p>
            <a:pPr marL="273050" indent="-273050">
              <a:buFont typeface="Wingdings 3" pitchFamily="18" charset="2"/>
              <a:buNone/>
            </a:pPr>
            <a:endParaRPr lang="es-UY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Título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/>
              </a:rPr>
              <a:t>OPORTUNIDAD DE PAGO</a:t>
            </a:r>
          </a:p>
        </p:txBody>
      </p:sp>
      <p:sp>
        <p:nvSpPr>
          <p:cNvPr id="155651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r>
              <a:rPr lang="es-UY" b="1" i="1" smtClean="0"/>
              <a:t>Egreso antes de la oportunidad de pago</a:t>
            </a:r>
            <a:endParaRPr lang="es-UY" i="1" smtClean="0"/>
          </a:p>
          <a:p>
            <a:pPr marL="273050" indent="-273050">
              <a:buFont typeface="Wingdings 3" pitchFamily="18" charset="2"/>
              <a:buNone/>
            </a:pPr>
            <a:endParaRPr lang="es-UY" i="1" smtClean="0"/>
          </a:p>
          <a:p>
            <a:pPr marL="273050" indent="-273050">
              <a:buFont typeface="Wingdings 3" pitchFamily="18" charset="2"/>
              <a:buNone/>
            </a:pPr>
            <a:r>
              <a:rPr lang="es-UY" i="1" smtClean="0"/>
              <a:t>Sí la relación finaliza en un despido por notoria mala conducta, el trabajador pierde el derecho del aguinaldo.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sz="3800" smtClean="0">
                <a:effectLst/>
              </a:rPr>
              <a:t>RUBROS QUE COMPUTAN PARA EL AGUINALDO</a:t>
            </a:r>
          </a:p>
        </p:txBody>
      </p:sp>
      <p:sp>
        <p:nvSpPr>
          <p:cNvPr id="156675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 algn="ctr">
              <a:buFont typeface="Wingdings 3" pitchFamily="18" charset="2"/>
              <a:buNone/>
            </a:pPr>
            <a:endParaRPr lang="es-UY" i="1" smtClean="0"/>
          </a:p>
          <a:p>
            <a:pPr marL="273050" indent="-273050" algn="ctr">
              <a:buFont typeface="Wingdings 3" pitchFamily="18" charset="2"/>
              <a:buNone/>
            </a:pPr>
            <a:endParaRPr lang="es-UY" i="1" smtClean="0"/>
          </a:p>
          <a:p>
            <a:pPr marL="273050" indent="-273050" algn="ctr">
              <a:buFont typeface="Wingdings 3" pitchFamily="18" charset="2"/>
              <a:buNone/>
            </a:pPr>
            <a:r>
              <a:rPr lang="es-UY" i="1" smtClean="0"/>
              <a:t>La lay habla de todos los salarios abonados por el empleador, considerando salario a estos efectos las prestaciones en dinero originadas en la relación de trabajo que tengan carácter remuneratorio.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3895725" cy="722312"/>
          </a:xfrm>
          <a:ln w="15875" cap="rnd" algn="ctr"/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 3" pitchFamily="18" charset="2"/>
              <a:buNone/>
            </a:pPr>
            <a:r>
              <a:rPr lang="es-UY" sz="2600" b="1" smtClean="0">
                <a:solidFill>
                  <a:schemeClr val="accent2"/>
                </a:solidFill>
              </a:rPr>
              <a:t>RUBROS COMPUTABLES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4294967295"/>
          </p:nvPr>
        </p:nvSpPr>
        <p:spPr>
          <a:xfrm>
            <a:off x="4787900" y="1484313"/>
            <a:ext cx="3897313" cy="720725"/>
          </a:xfrm>
          <a:ln w="15875" cap="rnd" algn="ctr"/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 3" pitchFamily="18" charset="2"/>
              <a:buNone/>
            </a:pPr>
            <a:r>
              <a:rPr lang="es-UY" sz="2600" b="1" smtClean="0">
                <a:solidFill>
                  <a:schemeClr val="accent2"/>
                </a:solidFill>
              </a:rPr>
              <a:t>RUBROS COMPUTABLES</a:t>
            </a:r>
          </a:p>
        </p:txBody>
      </p:sp>
      <p:sp>
        <p:nvSpPr>
          <p:cNvPr id="157700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Sueldo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Licencia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Incentivos en dinero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Prima por antigüedad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Feriados pagos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Horas extras</a:t>
            </a:r>
          </a:p>
          <a:p>
            <a:pPr marL="273050" indent="-273050">
              <a:buFont typeface="Wingdings" pitchFamily="2" charset="2"/>
              <a:buChar char="ü"/>
            </a:pPr>
            <a:endParaRPr lang="es-UY" sz="2800" i="1" smtClean="0"/>
          </a:p>
          <a:p>
            <a:pPr marL="273050" indent="-273050">
              <a:buFont typeface="Wingdings" pitchFamily="2" charset="2"/>
              <a:buChar char="ü"/>
            </a:pPr>
            <a:endParaRPr lang="es-UY" sz="2800" i="1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800600" y="2471738"/>
            <a:ext cx="4038600" cy="3821112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ü"/>
            </a:pPr>
            <a:r>
              <a:rPr lang="es-UY" sz="2800" i="1" smtClean="0"/>
              <a:t>Comisiones sobre ventas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ü"/>
            </a:pPr>
            <a:r>
              <a:rPr lang="es-UY" sz="2800" i="1" smtClean="0"/>
              <a:t>Quebrantos de caja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ü"/>
            </a:pPr>
            <a:r>
              <a:rPr lang="es-UY" sz="2800" i="1" smtClean="0"/>
              <a:t>Bonificaciones y participaciones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ü"/>
            </a:pPr>
            <a:r>
              <a:rPr lang="es-UY" sz="2800" i="1" smtClean="0"/>
              <a:t>Viáticos sin rendición de cuentas (50% en el país, 25% en el exterior)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sz="3800" smtClean="0">
                <a:effectLst/>
              </a:rPr>
              <a:t>RUBROS QUE COMPUTAN PARA EL AGUINALDO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3895725" cy="722312"/>
          </a:xfrm>
          <a:ln w="15875" cap="rnd" algn="ctr"/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Autofit/>
          </a:bodyPr>
          <a:lstStyle/>
          <a:p>
            <a:pPr marL="0" indent="0">
              <a:buFont typeface="Wingdings 3" pitchFamily="18" charset="2"/>
              <a:buNone/>
            </a:pPr>
            <a:r>
              <a:rPr lang="es-UY" sz="2200" b="1" smtClean="0">
                <a:solidFill>
                  <a:schemeClr val="accent2"/>
                </a:solidFill>
              </a:rPr>
              <a:t>RUBROS NO COMPUTABLES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4294967295"/>
          </p:nvPr>
        </p:nvSpPr>
        <p:spPr>
          <a:xfrm>
            <a:off x="4787900" y="1557338"/>
            <a:ext cx="3897313" cy="720725"/>
          </a:xfrm>
          <a:ln w="15875" cap="rnd" algn="ctr"/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Autofit/>
          </a:bodyPr>
          <a:lstStyle/>
          <a:p>
            <a:pPr marL="0" indent="0">
              <a:buFont typeface="Wingdings 3" pitchFamily="18" charset="2"/>
              <a:buNone/>
            </a:pPr>
            <a:r>
              <a:rPr lang="es-UY" sz="2200" b="1" smtClean="0">
                <a:solidFill>
                  <a:schemeClr val="accent2"/>
                </a:solidFill>
              </a:rPr>
              <a:t>RUBROS NO COMPUTABLES</a:t>
            </a:r>
          </a:p>
        </p:txBody>
      </p:sp>
      <p:sp>
        <p:nvSpPr>
          <p:cNvPr id="158724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Las propinas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Las prestaciones en especie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Habilitaciones o participaciones sobre beneficios de la empresa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Aguinaldo</a:t>
            </a:r>
          </a:p>
        </p:txBody>
      </p:sp>
      <p:sp>
        <p:nvSpPr>
          <p:cNvPr id="158725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Salario Vacacional 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Sumas por subsidios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es-UY" sz="2800" i="1" smtClean="0"/>
              <a:t>Viáticos con rendición de cuentas.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sz="3800" smtClean="0">
                <a:effectLst/>
              </a:rPr>
              <a:t>RUBROS QUE NO COMPUTAN PARA EL AGUINALDO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7 Título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UY" smtClean="0">
                <a:effectLst/>
              </a:rPr>
              <a:t>CALCULO DEL AGUINALDO EN 2 CUOTAS</a:t>
            </a:r>
          </a:p>
        </p:txBody>
      </p:sp>
      <p:sp>
        <p:nvSpPr>
          <p:cNvPr id="159747" name="8 Marcador de contenido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r>
              <a:rPr lang="es-UY" b="1" smtClean="0"/>
              <a:t>1ª CUOTA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b="1" smtClean="0"/>
              <a:t>   </a:t>
            </a:r>
            <a:r>
              <a:rPr lang="es-UY" smtClean="0"/>
              <a:t>  </a:t>
            </a:r>
            <a:r>
              <a:rPr lang="es-UY" i="1" smtClean="0"/>
              <a:t>Suma remuneraciones Dic Mayo /12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i="1" smtClean="0"/>
              <a:t>Se paga en Junio</a:t>
            </a:r>
          </a:p>
          <a:p>
            <a:pPr marL="273050" indent="-273050">
              <a:buFont typeface="Wingdings 3" pitchFamily="18" charset="2"/>
              <a:buNone/>
            </a:pPr>
            <a:endParaRPr lang="es-UY" i="1" smtClean="0"/>
          </a:p>
          <a:p>
            <a:pPr marL="273050" indent="-273050"/>
            <a:r>
              <a:rPr lang="es-UY" b="1" smtClean="0"/>
              <a:t>2ª CUOTA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b="1" smtClean="0"/>
              <a:t>  </a:t>
            </a:r>
            <a:r>
              <a:rPr lang="es-UY" smtClean="0"/>
              <a:t>   </a:t>
            </a:r>
            <a:r>
              <a:rPr lang="es-UY" i="1" smtClean="0"/>
              <a:t>Suma remuneraciones Jun Dic/12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s-UY" i="1" smtClean="0"/>
              <a:t>Se paga en Diciembre</a:t>
            </a:r>
            <a:endParaRPr lang="es-UY" smtClean="0"/>
          </a:p>
          <a:p>
            <a:pPr marL="273050" indent="-273050">
              <a:buFont typeface="Wingdings 3" pitchFamily="18" charset="2"/>
              <a:buNone/>
            </a:pPr>
            <a:endParaRPr lang="es-UY" smtClean="0"/>
          </a:p>
          <a:p>
            <a:pPr marL="273050" indent="-273050"/>
            <a:endParaRPr lang="es-UY" smtClean="0"/>
          </a:p>
          <a:p>
            <a:pPr marL="273050" indent="-273050">
              <a:buFont typeface="Wingdings 3" pitchFamily="18" charset="2"/>
              <a:buNone/>
            </a:pPr>
            <a:endParaRPr lang="es-UY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1124</Words>
  <Application>Microsoft Office PowerPoint</Application>
  <PresentationFormat>Presentación en pantalla (4:3)</PresentationFormat>
  <Paragraphs>137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Concurrencia</vt:lpstr>
      <vt:lpstr>SUELDO ANUAL COMPLEMENTARIO  “aguinaldo”</vt:lpstr>
      <vt:lpstr>NOCIÓN Y CÁLCULO</vt:lpstr>
      <vt:lpstr>OPORTUNIDAD DE PAGO</vt:lpstr>
      <vt:lpstr>OPORTUNIDAD DE PAGO</vt:lpstr>
      <vt:lpstr>OPORTUNIDAD DE PAGO</vt:lpstr>
      <vt:lpstr>RUBROS QUE COMPUTAN PARA EL AGUINALDO</vt:lpstr>
      <vt:lpstr>RUBROS QUE COMPUTAN PARA EL AGUINALDO</vt:lpstr>
      <vt:lpstr>RUBROS QUE NO COMPUTAN PARA EL AGUINALDO</vt:lpstr>
      <vt:lpstr>CALCULO DEL AGUINALDO EN 2 CUOTAS</vt:lpstr>
      <vt:lpstr>LICENCIA ANUAL Y SALARIO VACACIONAL</vt:lpstr>
      <vt:lpstr>PERSONAS A LAS QUE SE APLICA EL REGIMEN</vt:lpstr>
      <vt:lpstr>            Cuando debe gozarse</vt:lpstr>
      <vt:lpstr>              Adquisición del derecho</vt:lpstr>
      <vt:lpstr>              Adquisición del derecho</vt:lpstr>
      <vt:lpstr>              Faltas no descontables</vt:lpstr>
      <vt:lpstr>              Faltas  descontables</vt:lpstr>
      <vt:lpstr>                       ANTIGÜEDAD </vt:lpstr>
      <vt:lpstr>           Duración de la licencia</vt:lpstr>
      <vt:lpstr>Convenios colectivos sobre licencia</vt:lpstr>
      <vt:lpstr>Convenios colectivos sobre licencia</vt:lpstr>
      <vt:lpstr>                          CÁLCULO</vt:lpstr>
      <vt:lpstr>                          CÁLCULO</vt:lpstr>
      <vt:lpstr>                 Salario vacacional</vt:lpstr>
      <vt:lpstr>                 Salario vacacional</vt:lpstr>
      <vt:lpstr>                 Salario vacacional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TRABAJO</dc:title>
  <dc:creator>silvia</dc:creator>
  <cp:lastModifiedBy>usuario</cp:lastModifiedBy>
  <cp:revision>50</cp:revision>
  <dcterms:created xsi:type="dcterms:W3CDTF">2012-07-21T00:06:11Z</dcterms:created>
  <dcterms:modified xsi:type="dcterms:W3CDTF">2015-06-22T19:06:50Z</dcterms:modified>
</cp:coreProperties>
</file>